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2" r:id="rId3"/>
    <p:sldId id="357" r:id="rId4"/>
    <p:sldId id="356" r:id="rId5"/>
    <p:sldId id="355" r:id="rId6"/>
    <p:sldId id="366" r:id="rId7"/>
    <p:sldId id="367" r:id="rId8"/>
    <p:sldId id="263" r:id="rId9"/>
    <p:sldId id="351" r:id="rId10"/>
    <p:sldId id="352" r:id="rId11"/>
    <p:sldId id="306" r:id="rId12"/>
    <p:sldId id="307" r:id="rId13"/>
    <p:sldId id="308" r:id="rId14"/>
    <p:sldId id="269" r:id="rId15"/>
    <p:sldId id="283" r:id="rId16"/>
    <p:sldId id="284" r:id="rId17"/>
    <p:sldId id="282" r:id="rId18"/>
    <p:sldId id="380" r:id="rId19"/>
    <p:sldId id="379" r:id="rId20"/>
    <p:sldId id="291" r:id="rId21"/>
    <p:sldId id="292" r:id="rId22"/>
    <p:sldId id="358" r:id="rId23"/>
    <p:sldId id="365" r:id="rId24"/>
    <p:sldId id="364" r:id="rId25"/>
    <p:sldId id="359" r:id="rId26"/>
    <p:sldId id="361" r:id="rId27"/>
    <p:sldId id="362" r:id="rId28"/>
    <p:sldId id="363" r:id="rId29"/>
    <p:sldId id="370" r:id="rId30"/>
    <p:sldId id="372" r:id="rId31"/>
    <p:sldId id="369" r:id="rId32"/>
    <p:sldId id="381" r:id="rId33"/>
    <p:sldId id="382" r:id="rId34"/>
    <p:sldId id="383" r:id="rId35"/>
    <p:sldId id="384" r:id="rId36"/>
    <p:sldId id="385" r:id="rId37"/>
    <p:sldId id="386" r:id="rId38"/>
    <p:sldId id="300" r:id="rId39"/>
    <p:sldId id="378" r:id="rId40"/>
    <p:sldId id="302" r:id="rId41"/>
    <p:sldId id="309" r:id="rId42"/>
    <p:sldId id="377" r:id="rId43"/>
    <p:sldId id="310" r:id="rId44"/>
    <p:sldId id="311" r:id="rId45"/>
    <p:sldId id="373" r:id="rId46"/>
    <p:sldId id="296" r:id="rId47"/>
    <p:sldId id="295" r:id="rId4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AC2DE"/>
    <a:srgbClr val="A1BBDB"/>
    <a:srgbClr val="808000"/>
    <a:srgbClr val="009900"/>
    <a:srgbClr val="993366"/>
    <a:srgbClr val="990099"/>
    <a:srgbClr val="80008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5000" autoAdjust="0"/>
  </p:normalViewPr>
  <p:slideViewPr>
    <p:cSldViewPr>
      <p:cViewPr>
        <p:scale>
          <a:sx n="110" d="100"/>
          <a:sy n="110" d="100"/>
        </p:scale>
        <p:origin x="-1644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ABED-CEEA-461E-86AB-ACDCF39D2CCE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08051-DC90-417A-A415-7FDF3A95B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6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9F86D-5BFB-4D33-8630-7C39A294BC8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105A3-92B0-4B77-B419-EAE24E605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9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I’m going to talk about</a:t>
            </a:r>
            <a:r>
              <a:rPr lang="en-US" baseline="0" dirty="0" smtClean="0"/>
              <a:t> why geometry is important in texture sampling</a:t>
            </a:r>
            <a:r>
              <a:rPr lang="en-US" baseline="0" dirty="0" smtClean="0"/>
              <a:t>. First I’ll start with a little background.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105A3-92B0-4B77-B419-EAE24E60589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end, lead into box filtering: This equation is general to different filters, but box filters are especially easy to understand</a:t>
            </a:r>
            <a:r>
              <a:rPr lang="en-US" baseline="0" dirty="0" smtClean="0"/>
              <a:t> and I will show how to implement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105A3-92B0-4B77-B419-EAE24E6058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4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degenerate triangles in </a:t>
            </a:r>
            <a:r>
              <a:rPr lang="en-US" smtClean="0"/>
              <a:t>textures space: </a:t>
            </a:r>
            <a:r>
              <a:rPr lang="en-US" dirty="0" smtClean="0"/>
              <a:t>Even with</a:t>
            </a:r>
            <a:r>
              <a:rPr lang="en-US" baseline="0" dirty="0" smtClean="0"/>
              <a:t> zero texture area, a texel will be given weight proportional to its surface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105A3-92B0-4B77-B419-EAE24E6058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5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josiahmanson.com/research/" TargetMode="Externa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05000"/>
            <a:ext cx="82296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Parameterization-Aware MIP-Mapping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Josiah Manson and Scott Schaefer</a:t>
            </a:r>
          </a:p>
          <a:p>
            <a:r>
              <a:rPr lang="en-US" dirty="0" smtClean="0"/>
              <a:t>Texas A&amp;M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128230" cy="3175562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MIP-Mapping</a:t>
            </a:r>
            <a:endParaRPr lang="en-US" dirty="0"/>
          </a:p>
        </p:txBody>
      </p:sp>
      <p:pic>
        <p:nvPicPr>
          <p:cNvPr id="4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743200"/>
            <a:ext cx="2064116" cy="158778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505200"/>
            <a:ext cx="990776" cy="762136"/>
          </a:xfrm>
          <a:prstGeom prst="rect">
            <a:avLst/>
          </a:prstGeom>
          <a:noFill/>
        </p:spPr>
      </p:pic>
      <p:pic>
        <p:nvPicPr>
          <p:cNvPr id="6" name="Picture 5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3810000"/>
            <a:ext cx="495388" cy="381068"/>
          </a:xfrm>
          <a:prstGeom prst="rect">
            <a:avLst/>
          </a:prstGeom>
          <a:noFill/>
        </p:spPr>
      </p:pic>
      <p:pic>
        <p:nvPicPr>
          <p:cNvPr id="9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062" y="4487862"/>
            <a:ext cx="2217738" cy="2217738"/>
          </a:xfrm>
          <a:prstGeom prst="rect">
            <a:avLst/>
          </a:prstGeom>
          <a:noFill/>
        </p:spPr>
      </p:pic>
      <p:pic>
        <p:nvPicPr>
          <p:cNvPr id="11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457330"/>
            <a:ext cx="1105270" cy="1105270"/>
          </a:xfrm>
          <a:prstGeom prst="rect">
            <a:avLst/>
          </a:prstGeom>
          <a:noFill/>
        </p:spPr>
      </p:pic>
      <p:pic>
        <p:nvPicPr>
          <p:cNvPr id="12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4495800"/>
            <a:ext cx="520127" cy="520127"/>
          </a:xfrm>
          <a:prstGeom prst="rect">
            <a:avLst/>
          </a:prstGeom>
          <a:noFill/>
        </p:spPr>
      </p:pic>
      <p:pic>
        <p:nvPicPr>
          <p:cNvPr id="14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0536" y="4540536"/>
            <a:ext cx="260064" cy="260064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981200" y="243840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05932" y="3755366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170098" y="3324045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413630" y="3926457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72200" y="1905000"/>
            <a:ext cx="201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Fast</a:t>
            </a:r>
            <a:endParaRPr lang="en-US" sz="32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428008" y="4097866"/>
            <a:ext cx="21728" cy="58627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7194430" y="3886199"/>
            <a:ext cx="44573" cy="9532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991286" y="3454399"/>
            <a:ext cx="207251" cy="182681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583267" y="2573866"/>
            <a:ext cx="423338" cy="363220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544856" y="627888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956007" y="532617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409996" y="473303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169202" y="489931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09600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929514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Naïve Box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437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9" name="TextBox 8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52800" y="5257800"/>
            <a:ext cx="894353" cy="537865"/>
            <a:chOff x="7696200" y="5579533"/>
            <a:chExt cx="894353" cy="537865"/>
          </a:xfrm>
        </p:grpSpPr>
        <p:sp>
          <p:nvSpPr>
            <p:cNvPr id="13" name="TextBox 12"/>
            <p:cNvSpPr txBox="1"/>
            <p:nvPr/>
          </p:nvSpPr>
          <p:spPr>
            <a:xfrm>
              <a:off x="7696200" y="56557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1024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09600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929514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Guttered Box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437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11" name="TextBox 10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52800" y="5257800"/>
            <a:ext cx="894353" cy="537865"/>
            <a:chOff x="7696200" y="5579533"/>
            <a:chExt cx="894353" cy="537865"/>
          </a:xfrm>
        </p:grpSpPr>
        <p:sp>
          <p:nvSpPr>
            <p:cNvPr id="14" name="TextBox 13"/>
            <p:cNvSpPr txBox="1"/>
            <p:nvPr/>
          </p:nvSpPr>
          <p:spPr>
            <a:xfrm>
              <a:off x="7696200" y="56557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1024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09600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929514" y="5791200"/>
            <a:ext cx="5519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Parameterization-Aware </a:t>
            </a:r>
          </a:p>
          <a:p>
            <a:pPr algn="ctr"/>
            <a:r>
              <a:rPr lang="en-US" sz="3200" dirty="0" smtClean="0"/>
              <a:t>MIP-Mapping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437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10" name="TextBox 9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52800" y="5257800"/>
            <a:ext cx="894353" cy="537865"/>
            <a:chOff x="7696200" y="5579533"/>
            <a:chExt cx="894353" cy="537865"/>
          </a:xfrm>
        </p:grpSpPr>
        <p:sp>
          <p:nvSpPr>
            <p:cNvPr id="13" name="TextBox 12"/>
            <p:cNvSpPr txBox="1"/>
            <p:nvPr/>
          </p:nvSpPr>
          <p:spPr>
            <a:xfrm>
              <a:off x="7696200" y="56557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1024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</a:t>
            </a:r>
            <a:r>
              <a:rPr lang="en-US" dirty="0" smtClean="0"/>
              <a:t>Filtering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1737360"/>
            <a:ext cx="8355330" cy="148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>
            <a:off x="228600" y="6248400"/>
            <a:ext cx="8763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04800" y="3733800"/>
            <a:ext cx="8534400" cy="1371600"/>
            <a:chOff x="304800" y="3733800"/>
            <a:chExt cx="8534400" cy="137160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066800" y="3733800"/>
              <a:ext cx="9144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04800" y="37338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981200" y="4191000"/>
              <a:ext cx="838200" cy="685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2819400" y="4343400"/>
              <a:ext cx="9144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733800" y="4343400"/>
              <a:ext cx="838200" cy="762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572000" y="4191000"/>
              <a:ext cx="914400" cy="914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5486400" y="3733800"/>
              <a:ext cx="8382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324600" y="3733800"/>
              <a:ext cx="83820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7162800" y="3810000"/>
              <a:ext cx="9144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8077200" y="38100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28600" y="3719422"/>
            <a:ext cx="8763000" cy="2528978"/>
            <a:chOff x="228600" y="3733800"/>
            <a:chExt cx="8763000" cy="2528978"/>
          </a:xfrm>
        </p:grpSpPr>
        <p:grpSp>
          <p:nvGrpSpPr>
            <p:cNvPr id="49" name="Group 24"/>
            <p:cNvGrpSpPr/>
            <p:nvPr/>
          </p:nvGrpSpPr>
          <p:grpSpPr>
            <a:xfrm>
              <a:off x="3733800" y="5105400"/>
              <a:ext cx="1752600" cy="1143000"/>
              <a:chOff x="3733800" y="3733800"/>
              <a:chExt cx="1752600" cy="2514600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25"/>
            <p:cNvGrpSpPr/>
            <p:nvPr/>
          </p:nvGrpSpPr>
          <p:grpSpPr>
            <a:xfrm>
              <a:off x="54864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28"/>
            <p:cNvGrpSpPr/>
            <p:nvPr/>
          </p:nvGrpSpPr>
          <p:grpSpPr>
            <a:xfrm>
              <a:off x="7239000" y="3810000"/>
              <a:ext cx="1752600" cy="2438400"/>
              <a:chOff x="3733800" y="3733800"/>
              <a:chExt cx="1752600" cy="2514600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31"/>
            <p:cNvGrpSpPr/>
            <p:nvPr/>
          </p:nvGrpSpPr>
          <p:grpSpPr>
            <a:xfrm>
              <a:off x="2286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34"/>
            <p:cNvGrpSpPr/>
            <p:nvPr/>
          </p:nvGrpSpPr>
          <p:grpSpPr>
            <a:xfrm>
              <a:off x="1981200" y="4876800"/>
              <a:ext cx="1752600" cy="1371600"/>
              <a:chOff x="3733800" y="3733800"/>
              <a:chExt cx="1752600" cy="251460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39"/>
            <p:cNvGrpSpPr/>
            <p:nvPr/>
          </p:nvGrpSpPr>
          <p:grpSpPr>
            <a:xfrm>
              <a:off x="2861094" y="4343400"/>
              <a:ext cx="1752600" cy="1896374"/>
              <a:chOff x="3733800" y="3733800"/>
              <a:chExt cx="1752600" cy="251460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42"/>
            <p:cNvGrpSpPr/>
            <p:nvPr/>
          </p:nvGrpSpPr>
          <p:grpSpPr>
            <a:xfrm>
              <a:off x="46136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45"/>
            <p:cNvGrpSpPr/>
            <p:nvPr/>
          </p:nvGrpSpPr>
          <p:grpSpPr>
            <a:xfrm>
              <a:off x="6366294" y="4038600"/>
              <a:ext cx="1752600" cy="2201174"/>
              <a:chOff x="3733800" y="3733800"/>
              <a:chExt cx="1752600" cy="2514600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48"/>
            <p:cNvGrpSpPr/>
            <p:nvPr/>
          </p:nvGrpSpPr>
          <p:grpSpPr>
            <a:xfrm>
              <a:off x="11084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 flipH="1" flipV="1">
              <a:off x="304800" y="3733800"/>
              <a:ext cx="838200" cy="25146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8134709" y="3810000"/>
              <a:ext cx="704491" cy="245277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</a:t>
            </a:r>
            <a:r>
              <a:rPr lang="en-US" dirty="0" smtClean="0"/>
              <a:t>Filtering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1737360"/>
            <a:ext cx="8355330" cy="148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228600" y="6248400"/>
            <a:ext cx="8763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04800" y="3733800"/>
            <a:ext cx="8534400" cy="1371600"/>
            <a:chOff x="304800" y="3733800"/>
            <a:chExt cx="8534400" cy="1371600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066800" y="3733800"/>
              <a:ext cx="9144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04800" y="37338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981200" y="4191000"/>
              <a:ext cx="838200" cy="685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819400" y="4343400"/>
              <a:ext cx="9144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733800" y="4343400"/>
              <a:ext cx="838200" cy="762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572000" y="4191000"/>
              <a:ext cx="914400" cy="914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5486400" y="3733800"/>
              <a:ext cx="8382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324600" y="3733800"/>
              <a:ext cx="83820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7162800" y="3810000"/>
              <a:ext cx="9144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077200" y="38100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39" y="1737360"/>
            <a:ext cx="8355330" cy="148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228600" y="3719422"/>
            <a:ext cx="8763000" cy="2528978"/>
            <a:chOff x="228600" y="3733800"/>
            <a:chExt cx="8763000" cy="2528978"/>
          </a:xfrm>
        </p:grpSpPr>
        <p:grpSp>
          <p:nvGrpSpPr>
            <p:cNvPr id="25" name="Group 24"/>
            <p:cNvGrpSpPr/>
            <p:nvPr/>
          </p:nvGrpSpPr>
          <p:grpSpPr>
            <a:xfrm>
              <a:off x="3733800" y="5105400"/>
              <a:ext cx="1752600" cy="1143000"/>
              <a:chOff x="3733800" y="3733800"/>
              <a:chExt cx="1752600" cy="251460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54864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7239000" y="3810000"/>
              <a:ext cx="1752600" cy="2438400"/>
              <a:chOff x="3733800" y="3733800"/>
              <a:chExt cx="1752600" cy="25146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2286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981200" y="4876800"/>
              <a:ext cx="1752600" cy="1371600"/>
              <a:chOff x="3733800" y="3733800"/>
              <a:chExt cx="1752600" cy="251460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2861094" y="4343400"/>
              <a:ext cx="1752600" cy="1896374"/>
              <a:chOff x="3733800" y="3733800"/>
              <a:chExt cx="1752600" cy="251460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46136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6366294" y="4038600"/>
              <a:ext cx="1752600" cy="2201174"/>
              <a:chOff x="3733800" y="3733800"/>
              <a:chExt cx="1752600" cy="251460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11084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/>
            <p:nvPr/>
          </p:nvCxnSpPr>
          <p:spPr>
            <a:xfrm flipH="1" flipV="1">
              <a:off x="304800" y="3733800"/>
              <a:ext cx="838200" cy="25146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8134709" y="3810000"/>
              <a:ext cx="704491" cy="245277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304800" y="3733800"/>
            <a:ext cx="8534400" cy="1371600"/>
            <a:chOff x="304800" y="3733800"/>
            <a:chExt cx="8534400" cy="1371600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1066800" y="3733800"/>
              <a:ext cx="9144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04800" y="37338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981200" y="4191000"/>
              <a:ext cx="838200" cy="685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2819400" y="4343400"/>
              <a:ext cx="9144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733800" y="4343400"/>
              <a:ext cx="838200" cy="762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572000" y="4191000"/>
              <a:ext cx="914400" cy="914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5486400" y="3733800"/>
              <a:ext cx="8382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324600" y="3733800"/>
              <a:ext cx="83820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162800" y="3810000"/>
              <a:ext cx="9144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8077200" y="38100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600200" y="3733800"/>
            <a:ext cx="4114800" cy="2514600"/>
            <a:chOff x="1600200" y="3733800"/>
            <a:chExt cx="4114800" cy="25146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1600200" y="3733800"/>
              <a:ext cx="2057400" cy="25146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657600" y="3733800"/>
              <a:ext cx="2057400" cy="25146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</a:t>
            </a:r>
            <a:r>
              <a:rPr lang="en-US" dirty="0" smtClean="0"/>
              <a:t>Filtering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1737360"/>
            <a:ext cx="8355330" cy="148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228600" y="6248400"/>
            <a:ext cx="8763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Textures are </a:t>
            </a:r>
            <a:r>
              <a:rPr lang="en-US" dirty="0" smtClean="0">
                <a:solidFill>
                  <a:srgbClr val="FF0000"/>
                </a:solidFill>
              </a:rPr>
              <a:t>NOT</a:t>
            </a:r>
            <a:r>
              <a:rPr lang="en-US" dirty="0" smtClean="0"/>
              <a:t> just images</a:t>
            </a:r>
            <a:endParaRPr lang="en-US" dirty="0"/>
          </a:p>
        </p:txBody>
      </p:sp>
      <p:pic>
        <p:nvPicPr>
          <p:cNvPr id="6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4800600" cy="4800598"/>
          </a:xfrm>
          <a:prstGeom prst="rect">
            <a:avLst/>
          </a:prstGeom>
          <a:noFill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6600" y="5543550"/>
            <a:ext cx="819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Textures are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just </a:t>
            </a:r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5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278" y="1402055"/>
            <a:ext cx="6261772" cy="4816744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5553974"/>
            <a:ext cx="6286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4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Parameterization-Aware Filtering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77278" y="3810000"/>
            <a:ext cx="5932244" cy="2408798"/>
            <a:chOff x="-76200" y="2064888"/>
            <a:chExt cx="8839200" cy="3589174"/>
          </a:xfrm>
        </p:grpSpPr>
        <p:pic>
          <p:nvPicPr>
            <p:cNvPr id="5" name="Picture 4" descr="C:\joe\research\mipmap\presentation\images\monsterfrog_ful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6200" y="2064888"/>
              <a:ext cx="4665928" cy="3589174"/>
            </a:xfrm>
            <a:prstGeom prst="rect">
              <a:avLst/>
            </a:prstGeom>
            <a:noFill/>
          </p:spPr>
        </p:pic>
        <p:pic>
          <p:nvPicPr>
            <p:cNvPr id="6" name="Picture 2" descr="C:\joe\research\mipmap\param_warp\monsterfrog_results\mip_1_bo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41938" y="2141538"/>
              <a:ext cx="3421062" cy="3421062"/>
            </a:xfrm>
            <a:prstGeom prst="rect">
              <a:avLst/>
            </a:prstGeom>
            <a:noFill/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4114800" y="3733800"/>
              <a:ext cx="990600" cy="0"/>
            </a:xfrm>
            <a:prstGeom prst="straightConnector1">
              <a:avLst/>
            </a:prstGeom>
            <a:ln w="82550" cap="rnd">
              <a:solidFill>
                <a:schemeClr val="tx1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7675" y="5181600"/>
            <a:ext cx="5429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5867400"/>
            <a:ext cx="6286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5867400"/>
            <a:ext cx="819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752600"/>
            <a:ext cx="7924800" cy="156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1828800" y="2514601"/>
            <a:ext cx="678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joe\research\mipmap\presentation\images\monsterfrog_charts_3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057400"/>
            <a:ext cx="4622222" cy="3555555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Texture Parameterization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Parameterization-Aware Filtering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1377278" y="3810000"/>
            <a:ext cx="5932244" cy="2408798"/>
            <a:chOff x="-76200" y="2064888"/>
            <a:chExt cx="8839200" cy="3589174"/>
          </a:xfrm>
        </p:grpSpPr>
        <p:pic>
          <p:nvPicPr>
            <p:cNvPr id="5" name="Picture 4" descr="C:\joe\research\mipmap\presentation\images\monsterfrog_ful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6200" y="2064888"/>
              <a:ext cx="4665928" cy="3589174"/>
            </a:xfrm>
            <a:prstGeom prst="rect">
              <a:avLst/>
            </a:prstGeom>
            <a:noFill/>
          </p:spPr>
        </p:pic>
        <p:pic>
          <p:nvPicPr>
            <p:cNvPr id="6" name="Picture 2" descr="C:\joe\research\mipmap\param_warp\monsterfrog_results\mip_1_bo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41938" y="2141538"/>
              <a:ext cx="3421062" cy="3421062"/>
            </a:xfrm>
            <a:prstGeom prst="rect">
              <a:avLst/>
            </a:prstGeom>
            <a:noFill/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4114800" y="3733800"/>
              <a:ext cx="990600" cy="0"/>
            </a:xfrm>
            <a:prstGeom prst="straightConnector1">
              <a:avLst/>
            </a:prstGeom>
            <a:ln w="82550" cap="rnd">
              <a:solidFill>
                <a:schemeClr val="tx1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752600"/>
            <a:ext cx="7924800" cy="156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0075" y="5162909"/>
            <a:ext cx="523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1828800" y="2514601"/>
            <a:ext cx="678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5867400"/>
            <a:ext cx="6286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5867400"/>
            <a:ext cx="819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Parameterization-Aware Filtering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1377278" y="3810000"/>
            <a:ext cx="5932244" cy="2408798"/>
            <a:chOff x="-76200" y="2064888"/>
            <a:chExt cx="8839200" cy="3589174"/>
          </a:xfrm>
        </p:grpSpPr>
        <p:pic>
          <p:nvPicPr>
            <p:cNvPr id="5" name="Picture 4" descr="C:\joe\research\mipmap\presentation\images\monsterfrog_full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76200" y="2064888"/>
              <a:ext cx="4665928" cy="3589174"/>
            </a:xfrm>
            <a:prstGeom prst="rect">
              <a:avLst/>
            </a:prstGeom>
            <a:noFill/>
          </p:spPr>
        </p:pic>
        <p:pic>
          <p:nvPicPr>
            <p:cNvPr id="6" name="Picture 2" descr="C:\joe\research\mipmap\param_warp\monsterfrog_results\mip_1_box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41938" y="2141538"/>
              <a:ext cx="3421062" cy="3421062"/>
            </a:xfrm>
            <a:prstGeom prst="rect">
              <a:avLst/>
            </a:prstGeom>
            <a:noFill/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4114800" y="3733800"/>
              <a:ext cx="990600" cy="0"/>
            </a:xfrm>
            <a:prstGeom prst="straightConnector1">
              <a:avLst/>
            </a:prstGeom>
            <a:ln w="82550" cap="rnd">
              <a:solidFill>
                <a:schemeClr val="tx1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752600"/>
            <a:ext cx="7924800" cy="156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0075" y="5162909"/>
            <a:ext cx="523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5867400"/>
            <a:ext cx="6286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5867400"/>
            <a:ext cx="819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4" name="Picture 3" descr="C:\joe\research\mipmap\presentation\images\monsterfrog_charts_3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86543" y="1345756"/>
            <a:ext cx="6868736" cy="528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4" name="Picture 3" descr="C:\joe\research\mipmap\presentation\images\monsterfrog_charts_3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86543" y="1345756"/>
            <a:ext cx="6868736" cy="5283644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4105286" y="3610458"/>
            <a:ext cx="465521" cy="357912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39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Freeform 40"/>
          <p:cNvSpPr/>
          <p:nvPr/>
        </p:nvSpPr>
        <p:spPr>
          <a:xfrm>
            <a:off x="5181600" y="2286000"/>
            <a:ext cx="2667000" cy="2590800"/>
          </a:xfrm>
          <a:custGeom>
            <a:avLst/>
            <a:gdLst>
              <a:gd name="connsiteX0" fmla="*/ 1905000 w 2667000"/>
              <a:gd name="connsiteY0" fmla="*/ 0 h 2590800"/>
              <a:gd name="connsiteX1" fmla="*/ 2667000 w 2667000"/>
              <a:gd name="connsiteY1" fmla="*/ 2590800 h 2590800"/>
              <a:gd name="connsiteX2" fmla="*/ 0 w 2667000"/>
              <a:gd name="connsiteY2" fmla="*/ 2362200 h 2590800"/>
              <a:gd name="connsiteX3" fmla="*/ 1905000 w 2667000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590800">
                <a:moveTo>
                  <a:pt x="1905000" y="0"/>
                </a:moveTo>
                <a:lnTo>
                  <a:pt x="2667000" y="2590800"/>
                </a:lnTo>
                <a:lnTo>
                  <a:pt x="0" y="2362200"/>
                </a:lnTo>
                <a:lnTo>
                  <a:pt x="1905000" y="0"/>
                </a:lnTo>
                <a:close/>
              </a:path>
            </a:pathLst>
          </a:custGeom>
          <a:solidFill>
            <a:srgbClr val="AAC2DE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2"/>
          <p:cNvGrpSpPr/>
          <p:nvPr/>
        </p:nvGrpSpPr>
        <p:grpSpPr>
          <a:xfrm>
            <a:off x="736600" y="2440379"/>
            <a:ext cx="2785533" cy="2072354"/>
            <a:chOff x="736600" y="2440379"/>
            <a:chExt cx="2785533" cy="2072354"/>
          </a:xfrm>
        </p:grpSpPr>
        <p:cxnSp>
          <p:nvCxnSpPr>
            <p:cNvPr id="27" name="Straight Connector 26"/>
            <p:cNvCxnSpPr/>
            <p:nvPr/>
          </p:nvCxnSpPr>
          <p:spPr>
            <a:xfrm flipH="1" flipV="1">
              <a:off x="3183467" y="3124200"/>
              <a:ext cx="152400" cy="9906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363190" y="2440379"/>
              <a:ext cx="286877" cy="18014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57548" y="3212275"/>
              <a:ext cx="198252" cy="1173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181595" y="3948545"/>
              <a:ext cx="96873" cy="5641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36600" y="3632200"/>
              <a:ext cx="2785533" cy="8551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1229096" y="3224151"/>
              <a:ext cx="2030681" cy="6650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667933" y="2856016"/>
              <a:ext cx="1324649" cy="4459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125133" y="2497668"/>
              <a:ext cx="626534" cy="2285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5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Freeform 40"/>
          <p:cNvSpPr/>
          <p:nvPr/>
        </p:nvSpPr>
        <p:spPr>
          <a:xfrm>
            <a:off x="5181600" y="2286000"/>
            <a:ext cx="2667000" cy="2590800"/>
          </a:xfrm>
          <a:custGeom>
            <a:avLst/>
            <a:gdLst>
              <a:gd name="connsiteX0" fmla="*/ 1905000 w 2667000"/>
              <a:gd name="connsiteY0" fmla="*/ 0 h 2590800"/>
              <a:gd name="connsiteX1" fmla="*/ 2667000 w 2667000"/>
              <a:gd name="connsiteY1" fmla="*/ 2590800 h 2590800"/>
              <a:gd name="connsiteX2" fmla="*/ 0 w 2667000"/>
              <a:gd name="connsiteY2" fmla="*/ 2362200 h 2590800"/>
              <a:gd name="connsiteX3" fmla="*/ 1905000 w 2667000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590800">
                <a:moveTo>
                  <a:pt x="1905000" y="0"/>
                </a:moveTo>
                <a:lnTo>
                  <a:pt x="2667000" y="2590800"/>
                </a:lnTo>
                <a:lnTo>
                  <a:pt x="0" y="2362200"/>
                </a:lnTo>
                <a:lnTo>
                  <a:pt x="1905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2"/>
          <p:cNvGrpSpPr/>
          <p:nvPr/>
        </p:nvGrpSpPr>
        <p:grpSpPr>
          <a:xfrm>
            <a:off x="736600" y="2440379"/>
            <a:ext cx="2785533" cy="2072354"/>
            <a:chOff x="736600" y="2440379"/>
            <a:chExt cx="2785533" cy="2072354"/>
          </a:xfrm>
        </p:grpSpPr>
        <p:cxnSp>
          <p:nvCxnSpPr>
            <p:cNvPr id="27" name="Straight Connector 26"/>
            <p:cNvCxnSpPr/>
            <p:nvPr/>
          </p:nvCxnSpPr>
          <p:spPr>
            <a:xfrm flipH="1" flipV="1">
              <a:off x="3183467" y="3124200"/>
              <a:ext cx="152400" cy="9906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363190" y="2440379"/>
              <a:ext cx="286877" cy="18014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57548" y="3212275"/>
              <a:ext cx="198252" cy="1173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181595" y="3948545"/>
              <a:ext cx="96873" cy="5641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36600" y="3632200"/>
              <a:ext cx="2785533" cy="8551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1229096" y="3224151"/>
              <a:ext cx="2030681" cy="6650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667933" y="2856016"/>
              <a:ext cx="1324649" cy="4459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125133" y="2497668"/>
              <a:ext cx="626534" cy="2285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5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Freeform 40"/>
          <p:cNvSpPr/>
          <p:nvPr/>
        </p:nvSpPr>
        <p:spPr>
          <a:xfrm>
            <a:off x="5181600" y="2286000"/>
            <a:ext cx="2667000" cy="2590800"/>
          </a:xfrm>
          <a:custGeom>
            <a:avLst/>
            <a:gdLst>
              <a:gd name="connsiteX0" fmla="*/ 1905000 w 2667000"/>
              <a:gd name="connsiteY0" fmla="*/ 0 h 2590800"/>
              <a:gd name="connsiteX1" fmla="*/ 2667000 w 2667000"/>
              <a:gd name="connsiteY1" fmla="*/ 2590800 h 2590800"/>
              <a:gd name="connsiteX2" fmla="*/ 0 w 2667000"/>
              <a:gd name="connsiteY2" fmla="*/ 2362200 h 2590800"/>
              <a:gd name="connsiteX3" fmla="*/ 1905000 w 2667000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590800">
                <a:moveTo>
                  <a:pt x="1905000" y="0"/>
                </a:moveTo>
                <a:lnTo>
                  <a:pt x="2667000" y="2590800"/>
                </a:lnTo>
                <a:lnTo>
                  <a:pt x="0" y="2362200"/>
                </a:lnTo>
                <a:lnTo>
                  <a:pt x="1905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1216934" y="3266686"/>
            <a:ext cx="625463" cy="625463"/>
          </a:xfrm>
          <a:custGeom>
            <a:avLst/>
            <a:gdLst>
              <a:gd name="connsiteX0" fmla="*/ 554079 w 625463"/>
              <a:gd name="connsiteY0" fmla="*/ 0 h 625463"/>
              <a:gd name="connsiteX1" fmla="*/ 465698 w 625463"/>
              <a:gd name="connsiteY1" fmla="*/ 27194 h 625463"/>
              <a:gd name="connsiteX2" fmla="*/ 0 w 625463"/>
              <a:gd name="connsiteY2" fmla="*/ 625463 h 625463"/>
              <a:gd name="connsiteX3" fmla="*/ 625463 w 625463"/>
              <a:gd name="connsiteY3" fmla="*/ 424907 h 625463"/>
              <a:gd name="connsiteX4" fmla="*/ 554079 w 625463"/>
              <a:gd name="connsiteY4" fmla="*/ 0 h 62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463" h="625463">
                <a:moveTo>
                  <a:pt x="554079" y="0"/>
                </a:moveTo>
                <a:lnTo>
                  <a:pt x="465698" y="27194"/>
                </a:lnTo>
                <a:lnTo>
                  <a:pt x="0" y="625463"/>
                </a:lnTo>
                <a:lnTo>
                  <a:pt x="625463" y="424907"/>
                </a:lnTo>
                <a:lnTo>
                  <a:pt x="554079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04800" y="2108200"/>
            <a:ext cx="2054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Color*Area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00200" y="4572000"/>
            <a:ext cx="95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86200" y="3276600"/>
            <a:ext cx="49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+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5738791" y="3351421"/>
            <a:ext cx="587533" cy="612358"/>
          </a:xfrm>
          <a:custGeom>
            <a:avLst/>
            <a:gdLst>
              <a:gd name="connsiteX0" fmla="*/ 0 w 587533"/>
              <a:gd name="connsiteY0" fmla="*/ 612358 h 612358"/>
              <a:gd name="connsiteX1" fmla="*/ 587533 w 587533"/>
              <a:gd name="connsiteY1" fmla="*/ 612358 h 612358"/>
              <a:gd name="connsiteX2" fmla="*/ 587533 w 587533"/>
              <a:gd name="connsiteY2" fmla="*/ 0 h 612358"/>
              <a:gd name="connsiteX3" fmla="*/ 492369 w 587533"/>
              <a:gd name="connsiteY3" fmla="*/ 0 h 612358"/>
              <a:gd name="connsiteX4" fmla="*/ 0 w 587533"/>
              <a:gd name="connsiteY4" fmla="*/ 612358 h 61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533" h="612358">
                <a:moveTo>
                  <a:pt x="0" y="612358"/>
                </a:moveTo>
                <a:lnTo>
                  <a:pt x="587533" y="612358"/>
                </a:lnTo>
                <a:lnTo>
                  <a:pt x="587533" y="0"/>
                </a:lnTo>
                <a:lnTo>
                  <a:pt x="492369" y="0"/>
                </a:lnTo>
                <a:lnTo>
                  <a:pt x="0" y="61235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676400" y="2667000"/>
            <a:ext cx="4343400" cy="1066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362200" y="3810000"/>
            <a:ext cx="3657600" cy="838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736600" y="2440379"/>
            <a:ext cx="2785533" cy="2072354"/>
            <a:chOff x="736600" y="2440379"/>
            <a:chExt cx="2785533" cy="2072354"/>
          </a:xfrm>
        </p:grpSpPr>
        <p:cxnSp>
          <p:nvCxnSpPr>
            <p:cNvPr id="27" name="Straight Connector 26"/>
            <p:cNvCxnSpPr/>
            <p:nvPr/>
          </p:nvCxnSpPr>
          <p:spPr>
            <a:xfrm flipH="1" flipV="1">
              <a:off x="3183467" y="3124200"/>
              <a:ext cx="152400" cy="9906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363190" y="2440379"/>
              <a:ext cx="286877" cy="18014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57548" y="3212275"/>
              <a:ext cx="198252" cy="1173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181595" y="3948545"/>
              <a:ext cx="96873" cy="5641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36600" y="3632200"/>
              <a:ext cx="2785533" cy="8551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1229096" y="3224151"/>
              <a:ext cx="2030681" cy="6650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667933" y="2856016"/>
              <a:ext cx="1324649" cy="4459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125133" y="2497668"/>
              <a:ext cx="626534" cy="2285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678559" y="1754324"/>
            <a:ext cx="1683643" cy="2722676"/>
            <a:chOff x="678559" y="1754324"/>
            <a:chExt cx="1683643" cy="2722676"/>
          </a:xfrm>
        </p:grpSpPr>
        <p:cxnSp>
          <p:nvCxnSpPr>
            <p:cNvPr id="50" name="Straight Connector 49"/>
            <p:cNvCxnSpPr/>
            <p:nvPr/>
          </p:nvCxnSpPr>
          <p:spPr>
            <a:xfrm flipH="1" flipV="1">
              <a:off x="2308757" y="2097741"/>
              <a:ext cx="53445" cy="3406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1530896" y="1754324"/>
              <a:ext cx="221706" cy="144607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959913" y="2660449"/>
              <a:ext cx="215745" cy="12762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1795700" y="1870176"/>
              <a:ext cx="347798" cy="8472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1092315" y="1845350"/>
              <a:ext cx="590026" cy="144213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880281" y="3145809"/>
              <a:ext cx="321375" cy="7860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 flipV="1">
              <a:off x="678559" y="4298921"/>
              <a:ext cx="69590" cy="1780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5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Freeform 40"/>
          <p:cNvSpPr/>
          <p:nvPr/>
        </p:nvSpPr>
        <p:spPr>
          <a:xfrm>
            <a:off x="5181600" y="2286000"/>
            <a:ext cx="2667000" cy="2590800"/>
          </a:xfrm>
          <a:custGeom>
            <a:avLst/>
            <a:gdLst>
              <a:gd name="connsiteX0" fmla="*/ 1905000 w 2667000"/>
              <a:gd name="connsiteY0" fmla="*/ 0 h 2590800"/>
              <a:gd name="connsiteX1" fmla="*/ 2667000 w 2667000"/>
              <a:gd name="connsiteY1" fmla="*/ 2590800 h 2590800"/>
              <a:gd name="connsiteX2" fmla="*/ 0 w 2667000"/>
              <a:gd name="connsiteY2" fmla="*/ 2362200 h 2590800"/>
              <a:gd name="connsiteX3" fmla="*/ 1905000 w 2667000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590800">
                <a:moveTo>
                  <a:pt x="1905000" y="0"/>
                </a:moveTo>
                <a:lnTo>
                  <a:pt x="2667000" y="2590800"/>
                </a:lnTo>
                <a:lnTo>
                  <a:pt x="0" y="2362200"/>
                </a:lnTo>
                <a:lnTo>
                  <a:pt x="1905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11579" y="1573481"/>
            <a:ext cx="1917865" cy="3087584"/>
          </a:xfrm>
          <a:custGeom>
            <a:avLst/>
            <a:gdLst>
              <a:gd name="connsiteX0" fmla="*/ 1917865 w 1917865"/>
              <a:gd name="connsiteY0" fmla="*/ 635329 h 3087584"/>
              <a:gd name="connsiteX1" fmla="*/ 534390 w 1917865"/>
              <a:gd name="connsiteY1" fmla="*/ 0 h 3087584"/>
              <a:gd name="connsiteX2" fmla="*/ 0 w 1917865"/>
              <a:gd name="connsiteY2" fmla="*/ 3087584 h 3087584"/>
              <a:gd name="connsiteX3" fmla="*/ 1917865 w 1917865"/>
              <a:gd name="connsiteY3" fmla="*/ 635329 h 308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7865" h="3087584">
                <a:moveTo>
                  <a:pt x="1917865" y="635329"/>
                </a:moveTo>
                <a:lnTo>
                  <a:pt x="534390" y="0"/>
                </a:lnTo>
                <a:lnTo>
                  <a:pt x="0" y="3087584"/>
                </a:lnTo>
                <a:lnTo>
                  <a:pt x="1917865" y="6353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183579" y="2286000"/>
            <a:ext cx="1905990" cy="2363190"/>
          </a:xfrm>
          <a:custGeom>
            <a:avLst/>
            <a:gdLst>
              <a:gd name="connsiteX0" fmla="*/ 1905990 w 1905990"/>
              <a:gd name="connsiteY0" fmla="*/ 0 h 2363190"/>
              <a:gd name="connsiteX1" fmla="*/ 908463 w 1905990"/>
              <a:gd name="connsiteY1" fmla="*/ 807522 h 2363190"/>
              <a:gd name="connsiteX2" fmla="*/ 0 w 1905990"/>
              <a:gd name="connsiteY2" fmla="*/ 2363190 h 2363190"/>
              <a:gd name="connsiteX3" fmla="*/ 1905990 w 1905990"/>
              <a:gd name="connsiteY3" fmla="*/ 0 h 2363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990" h="2363190">
                <a:moveTo>
                  <a:pt x="1905990" y="0"/>
                </a:moveTo>
                <a:lnTo>
                  <a:pt x="908463" y="807522"/>
                </a:lnTo>
                <a:lnTo>
                  <a:pt x="0" y="2363190"/>
                </a:lnTo>
                <a:lnTo>
                  <a:pt x="190599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7"/>
          <p:cNvGrpSpPr/>
          <p:nvPr/>
        </p:nvGrpSpPr>
        <p:grpSpPr>
          <a:xfrm>
            <a:off x="736600" y="2440379"/>
            <a:ext cx="2785533" cy="2072354"/>
            <a:chOff x="736600" y="2440379"/>
            <a:chExt cx="2785533" cy="2072354"/>
          </a:xfrm>
        </p:grpSpPr>
        <p:cxnSp>
          <p:nvCxnSpPr>
            <p:cNvPr id="27" name="Straight Connector 26"/>
            <p:cNvCxnSpPr/>
            <p:nvPr/>
          </p:nvCxnSpPr>
          <p:spPr>
            <a:xfrm flipH="1" flipV="1">
              <a:off x="3183467" y="3124200"/>
              <a:ext cx="152400" cy="9906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363190" y="2440379"/>
              <a:ext cx="286877" cy="18014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57548" y="3212275"/>
              <a:ext cx="198252" cy="1173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181595" y="3948545"/>
              <a:ext cx="96873" cy="5641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36600" y="3632200"/>
              <a:ext cx="2785533" cy="8551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1229096" y="3224151"/>
              <a:ext cx="2030681" cy="6650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667933" y="2856016"/>
              <a:ext cx="1324649" cy="4459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125133" y="2497668"/>
              <a:ext cx="626534" cy="2285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79"/>
          <p:cNvGrpSpPr/>
          <p:nvPr/>
        </p:nvGrpSpPr>
        <p:grpSpPr>
          <a:xfrm>
            <a:off x="678559" y="1754324"/>
            <a:ext cx="1683643" cy="2722676"/>
            <a:chOff x="678559" y="1754324"/>
            <a:chExt cx="1683643" cy="2722676"/>
          </a:xfrm>
        </p:grpSpPr>
        <p:cxnSp>
          <p:nvCxnSpPr>
            <p:cNvPr id="50" name="Straight Connector 49"/>
            <p:cNvCxnSpPr/>
            <p:nvPr/>
          </p:nvCxnSpPr>
          <p:spPr>
            <a:xfrm flipH="1" flipV="1">
              <a:off x="2308757" y="2097741"/>
              <a:ext cx="53445" cy="3406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1530896" y="1754324"/>
              <a:ext cx="221706" cy="144607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959913" y="2660449"/>
              <a:ext cx="215745" cy="12762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1795700" y="1870176"/>
              <a:ext cx="347798" cy="8472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1092315" y="1845350"/>
              <a:ext cx="590026" cy="144213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880281" y="3145809"/>
              <a:ext cx="321375" cy="7860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 flipV="1">
              <a:off x="678559" y="4298921"/>
              <a:ext cx="69590" cy="1780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7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Freeform 40"/>
          <p:cNvSpPr/>
          <p:nvPr/>
        </p:nvSpPr>
        <p:spPr>
          <a:xfrm>
            <a:off x="5181600" y="2286000"/>
            <a:ext cx="2667000" cy="2590800"/>
          </a:xfrm>
          <a:custGeom>
            <a:avLst/>
            <a:gdLst>
              <a:gd name="connsiteX0" fmla="*/ 1905000 w 2667000"/>
              <a:gd name="connsiteY0" fmla="*/ 0 h 2590800"/>
              <a:gd name="connsiteX1" fmla="*/ 2667000 w 2667000"/>
              <a:gd name="connsiteY1" fmla="*/ 2590800 h 2590800"/>
              <a:gd name="connsiteX2" fmla="*/ 0 w 2667000"/>
              <a:gd name="connsiteY2" fmla="*/ 2362200 h 2590800"/>
              <a:gd name="connsiteX3" fmla="*/ 1905000 w 2667000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590800">
                <a:moveTo>
                  <a:pt x="1905000" y="0"/>
                </a:moveTo>
                <a:lnTo>
                  <a:pt x="2667000" y="2590800"/>
                </a:lnTo>
                <a:lnTo>
                  <a:pt x="0" y="2362200"/>
                </a:lnTo>
                <a:lnTo>
                  <a:pt x="1905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11579" y="1573481"/>
            <a:ext cx="1917865" cy="3087584"/>
          </a:xfrm>
          <a:custGeom>
            <a:avLst/>
            <a:gdLst>
              <a:gd name="connsiteX0" fmla="*/ 1917865 w 1917865"/>
              <a:gd name="connsiteY0" fmla="*/ 635329 h 3087584"/>
              <a:gd name="connsiteX1" fmla="*/ 534390 w 1917865"/>
              <a:gd name="connsiteY1" fmla="*/ 0 h 3087584"/>
              <a:gd name="connsiteX2" fmla="*/ 0 w 1917865"/>
              <a:gd name="connsiteY2" fmla="*/ 3087584 h 3087584"/>
              <a:gd name="connsiteX3" fmla="*/ 1917865 w 1917865"/>
              <a:gd name="connsiteY3" fmla="*/ 635329 h 308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7865" h="3087584">
                <a:moveTo>
                  <a:pt x="1917865" y="635329"/>
                </a:moveTo>
                <a:lnTo>
                  <a:pt x="534390" y="0"/>
                </a:lnTo>
                <a:lnTo>
                  <a:pt x="0" y="3087584"/>
                </a:lnTo>
                <a:lnTo>
                  <a:pt x="1917865" y="6353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183579" y="2286000"/>
            <a:ext cx="1905990" cy="2363190"/>
          </a:xfrm>
          <a:custGeom>
            <a:avLst/>
            <a:gdLst>
              <a:gd name="connsiteX0" fmla="*/ 1905990 w 1905990"/>
              <a:gd name="connsiteY0" fmla="*/ 0 h 2363190"/>
              <a:gd name="connsiteX1" fmla="*/ 908463 w 1905990"/>
              <a:gd name="connsiteY1" fmla="*/ 807522 h 2363190"/>
              <a:gd name="connsiteX2" fmla="*/ 0 w 1905990"/>
              <a:gd name="connsiteY2" fmla="*/ 2363190 h 2363190"/>
              <a:gd name="connsiteX3" fmla="*/ 1905990 w 1905990"/>
              <a:gd name="connsiteY3" fmla="*/ 0 h 2363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990" h="2363190">
                <a:moveTo>
                  <a:pt x="1905990" y="0"/>
                </a:moveTo>
                <a:lnTo>
                  <a:pt x="908463" y="807522"/>
                </a:lnTo>
                <a:lnTo>
                  <a:pt x="0" y="2363190"/>
                </a:lnTo>
                <a:lnTo>
                  <a:pt x="190599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959667" y="1846907"/>
            <a:ext cx="724278" cy="2055137"/>
          </a:xfrm>
          <a:custGeom>
            <a:avLst/>
            <a:gdLst>
              <a:gd name="connsiteX0" fmla="*/ 239917 w 724278"/>
              <a:gd name="connsiteY0" fmla="*/ 2055137 h 2055137"/>
              <a:gd name="connsiteX1" fmla="*/ 724278 w 724278"/>
              <a:gd name="connsiteY1" fmla="*/ 1448554 h 2055137"/>
              <a:gd name="connsiteX2" fmla="*/ 135802 w 724278"/>
              <a:gd name="connsiteY2" fmla="*/ 0 h 2055137"/>
              <a:gd name="connsiteX3" fmla="*/ 0 w 724278"/>
              <a:gd name="connsiteY3" fmla="*/ 810285 h 2055137"/>
              <a:gd name="connsiteX4" fmla="*/ 199177 w 724278"/>
              <a:gd name="connsiteY4" fmla="*/ 1978182 h 2055137"/>
              <a:gd name="connsiteX5" fmla="*/ 239917 w 724278"/>
              <a:gd name="connsiteY5" fmla="*/ 2055137 h 205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278" h="2055137">
                <a:moveTo>
                  <a:pt x="239917" y="2055137"/>
                </a:moveTo>
                <a:lnTo>
                  <a:pt x="724278" y="1448554"/>
                </a:lnTo>
                <a:lnTo>
                  <a:pt x="135802" y="0"/>
                </a:lnTo>
                <a:lnTo>
                  <a:pt x="0" y="810285"/>
                </a:lnTo>
                <a:lnTo>
                  <a:pt x="199177" y="1978182"/>
                </a:lnTo>
                <a:lnTo>
                  <a:pt x="239917" y="205513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5712737" y="3349782"/>
            <a:ext cx="511520" cy="611109"/>
          </a:xfrm>
          <a:custGeom>
            <a:avLst/>
            <a:gdLst>
              <a:gd name="connsiteX0" fmla="*/ 230863 w 511520"/>
              <a:gd name="connsiteY0" fmla="*/ 0 h 611109"/>
              <a:gd name="connsiteX1" fmla="*/ 511520 w 511520"/>
              <a:gd name="connsiteY1" fmla="*/ 0 h 611109"/>
              <a:gd name="connsiteX2" fmla="*/ 27160 w 511520"/>
              <a:gd name="connsiteY2" fmla="*/ 611109 h 611109"/>
              <a:gd name="connsiteX3" fmla="*/ 0 w 511520"/>
              <a:gd name="connsiteY3" fmla="*/ 611109 h 611109"/>
              <a:gd name="connsiteX4" fmla="*/ 0 w 511520"/>
              <a:gd name="connsiteY4" fmla="*/ 398353 h 611109"/>
              <a:gd name="connsiteX5" fmla="*/ 230863 w 511520"/>
              <a:gd name="connsiteY5" fmla="*/ 0 h 61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1520" h="611109">
                <a:moveTo>
                  <a:pt x="230863" y="0"/>
                </a:moveTo>
                <a:lnTo>
                  <a:pt x="511520" y="0"/>
                </a:lnTo>
                <a:lnTo>
                  <a:pt x="27160" y="611109"/>
                </a:lnTo>
                <a:lnTo>
                  <a:pt x="0" y="611109"/>
                </a:lnTo>
                <a:lnTo>
                  <a:pt x="0" y="398353"/>
                </a:lnTo>
                <a:lnTo>
                  <a:pt x="230863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905000" y="1524000"/>
            <a:ext cx="2054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Color*Area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0200" y="4572000"/>
            <a:ext cx="95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62400" y="3048000"/>
            <a:ext cx="49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+</a:t>
            </a:r>
            <a:endParaRPr lang="en-US" sz="4800" dirty="0">
              <a:solidFill>
                <a:srgbClr val="C0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3048000" y="2133600"/>
            <a:ext cx="2895600" cy="1447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2362200" y="3657600"/>
            <a:ext cx="3505200" cy="990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joe\research\mipmap\presentation\images\monsterfrog_charts_3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4622222" cy="3555556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Texture Parameterization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grpSp>
        <p:nvGrpSpPr>
          <p:cNvPr id="3" name="Group 23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724400" y="27432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724400" y="39624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724400" y="51816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676900" y="36957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4457700" y="36957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238500" y="36957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5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25"/>
          <p:cNvSpPr/>
          <p:nvPr/>
        </p:nvSpPr>
        <p:spPr>
          <a:xfrm>
            <a:off x="5105400" y="2743200"/>
            <a:ext cx="1219200" cy="12192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1219200" y="3429000"/>
            <a:ext cx="22098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47800" y="2895600"/>
            <a:ext cx="2054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Color*Area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43000" y="2760453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>
                <a:solidFill>
                  <a:srgbClr val="C00000"/>
                </a:solidFill>
              </a:rPr>
              <a:t>Σ</a:t>
            </a:r>
            <a:endParaRPr lang="en-US" sz="4800" dirty="0"/>
          </a:p>
        </p:txBody>
      </p:sp>
      <p:sp>
        <p:nvSpPr>
          <p:cNvPr id="28" name="TextBox 27"/>
          <p:cNvSpPr txBox="1"/>
          <p:nvPr/>
        </p:nvSpPr>
        <p:spPr>
          <a:xfrm>
            <a:off x="1938068" y="3367177"/>
            <a:ext cx="95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32300" y="3246421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>
                <a:solidFill>
                  <a:srgbClr val="C00000"/>
                </a:solidFill>
              </a:rPr>
              <a:t>Σ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724400" y="2743200"/>
            <a:ext cx="3733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24400" y="5181600"/>
            <a:ext cx="3733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676900" y="3695700"/>
            <a:ext cx="3733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238500" y="3695700"/>
            <a:ext cx="3733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29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Rectangle 55"/>
          <p:cNvSpPr/>
          <p:nvPr/>
        </p:nvSpPr>
        <p:spPr>
          <a:xfrm>
            <a:off x="5105400" y="2743200"/>
            <a:ext cx="2438400" cy="24384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1219200" y="3429000"/>
            <a:ext cx="22098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447800" y="2895600"/>
            <a:ext cx="2054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Color*Area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43000" y="2760453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>
                <a:solidFill>
                  <a:srgbClr val="C00000"/>
                </a:solidFill>
              </a:rPr>
              <a:t>Σ</a:t>
            </a:r>
            <a:endParaRPr lang="en-US" sz="4800" dirty="0"/>
          </a:p>
        </p:txBody>
      </p:sp>
      <p:sp>
        <p:nvSpPr>
          <p:cNvPr id="60" name="TextBox 59"/>
          <p:cNvSpPr txBox="1"/>
          <p:nvPr/>
        </p:nvSpPr>
        <p:spPr>
          <a:xfrm>
            <a:off x="1938068" y="3367177"/>
            <a:ext cx="95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32300" y="3246421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>
                <a:solidFill>
                  <a:srgbClr val="C00000"/>
                </a:solidFill>
              </a:rPr>
              <a:t>Σ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167514" y="2793118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Object Mesh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3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3167514" y="5027743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Texture Map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167514" y="2793118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Object Mesh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7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107318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3167514" y="15240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Naïve Box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7650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67514" y="15240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PAM Box</a:t>
            </a:r>
            <a:endParaRPr lang="en-US" sz="32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107318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2559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67514" y="15240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Naïve Box (Anisotropic 16x)</a:t>
            </a:r>
            <a:endParaRPr lang="en-US" sz="32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107318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685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67514" y="15240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PAM Box (Anisotropic 16x)</a:t>
            </a:r>
            <a:endParaRPr lang="en-US" sz="32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107318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72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838200" y="1075269"/>
            <a:ext cx="6553200" cy="509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838200" y="1075269"/>
            <a:ext cx="6553200" cy="509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819400" y="3276600"/>
            <a:ext cx="647700" cy="1066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24400" y="3886200"/>
            <a:ext cx="838200" cy="1600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52600" y="3657600"/>
            <a:ext cx="647700" cy="1066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43000" y="2971800"/>
            <a:ext cx="647700" cy="1066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joe\research\mipmap\presentation\images\monsterfrog_charts_3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4622222" cy="3555556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Texture Parameterization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14800" y="3733800"/>
            <a:ext cx="990600" cy="0"/>
          </a:xfrm>
          <a:prstGeom prst="straightConnector1">
            <a:avLst/>
          </a:prstGeom>
          <a:ln w="82550" cap="rnd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4038600"/>
            <a:ext cx="5429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joe\research\mipmap\presentation\images\monsterfrog_chart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105574"/>
            <a:ext cx="3380826" cy="3380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838200" y="1075269"/>
            <a:ext cx="6553200" cy="509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6446520" y="4389120"/>
            <a:ext cx="685800" cy="685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600200" y="1600200"/>
            <a:ext cx="1447800" cy="1143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43600" y="3505200"/>
            <a:ext cx="2590800" cy="685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838200" y="1075269"/>
            <a:ext cx="6553200" cy="509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12357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7696200" y="5257800"/>
            <a:ext cx="894353" cy="520932"/>
            <a:chOff x="7696200" y="5579533"/>
            <a:chExt cx="894353" cy="520932"/>
          </a:xfrm>
        </p:grpSpPr>
        <p:sp>
          <p:nvSpPr>
            <p:cNvPr id="10" name="TextBox 9"/>
            <p:cNvSpPr txBox="1"/>
            <p:nvPr/>
          </p:nvSpPr>
          <p:spPr>
            <a:xfrm>
              <a:off x="7696200" y="5638800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1024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838199" y="1075269"/>
            <a:ext cx="6553197" cy="509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12357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Naïve Box</a:t>
            </a:r>
            <a:endParaRPr lang="en-US" sz="3200" dirty="0"/>
          </a:p>
        </p:txBody>
      </p:sp>
      <p:grpSp>
        <p:nvGrpSpPr>
          <p:cNvPr id="2" name="Group 8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10" name="TextBox 9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00600" y="1828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838199" y="1075269"/>
            <a:ext cx="6553197" cy="509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12357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Guttered Box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10" name="TextBox 9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00600" y="1828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838199" y="1075269"/>
            <a:ext cx="6553197" cy="509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12357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PAM Box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10" name="TextBox 9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00600" y="1828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152400" y="5334000"/>
            <a:ext cx="210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Original</a:t>
            </a:r>
            <a:endParaRPr lang="en-US" sz="2400" dirty="0"/>
          </a:p>
        </p:txBody>
      </p:sp>
      <p:pic>
        <p:nvPicPr>
          <p:cNvPr id="2050" name="Picture 2" descr="C:\joe\research\mipmap\paper\figures\lizard3\lizard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9083674" cy="372082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861686" y="5334000"/>
            <a:ext cx="210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Naïve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995286" y="5334000"/>
            <a:ext cx="210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Guttered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205086" y="5334000"/>
            <a:ext cx="210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Preprocessing Times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2114550"/>
            <a:ext cx="88773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joe\research\mipmap\presentation\images\monsterfrog_tent_sm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" y="4495800"/>
            <a:ext cx="2884168" cy="2218590"/>
          </a:xfrm>
          <a:prstGeom prst="rect">
            <a:avLst/>
          </a:prstGeom>
          <a:noFill/>
        </p:spPr>
      </p:pic>
      <p:pic>
        <p:nvPicPr>
          <p:cNvPr id="7" name="Picture 6" descr="C:\joe\research\mipmap\presentation\images\plasma_box_smar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1429" y="4419600"/>
            <a:ext cx="3205842" cy="2493432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5720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4" name="Picture 5" descr="C:\joe\research\mipmap\presentation\images\monsterfrog_tent_sma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" y="4495800"/>
            <a:ext cx="2884168" cy="221859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plasma_box_sm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1429" y="4419600"/>
            <a:ext cx="3205842" cy="2493432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5720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Correct for parameterization of surface</a:t>
            </a:r>
          </a:p>
          <a:p>
            <a:r>
              <a:rPr lang="en-US" dirty="0" smtClean="0"/>
              <a:t>Works with anisotropic filtering</a:t>
            </a:r>
          </a:p>
          <a:p>
            <a:r>
              <a:rPr lang="en-US" dirty="0" smtClean="0"/>
              <a:t>Never decreases image quality</a:t>
            </a:r>
          </a:p>
          <a:p>
            <a:r>
              <a:rPr lang="en-US" dirty="0" smtClean="0"/>
              <a:t>No changes to rendering or artwork</a:t>
            </a:r>
          </a:p>
          <a:p>
            <a:r>
              <a:rPr lang="en-US" dirty="0" smtClean="0"/>
              <a:t>Try it </a:t>
            </a:r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http://josiahmanson.com</a:t>
            </a:r>
            <a:endParaRPr lang="en-US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4622222" cy="3555556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Texture Parameterization</a:t>
            </a:r>
            <a:endParaRPr lang="en-US" dirty="0"/>
          </a:p>
        </p:txBody>
      </p:sp>
      <p:pic>
        <p:nvPicPr>
          <p:cNvPr id="5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105574"/>
            <a:ext cx="3380826" cy="3380826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4114800" y="3733800"/>
            <a:ext cx="990600" cy="0"/>
          </a:xfrm>
          <a:prstGeom prst="straightConnector1">
            <a:avLst/>
          </a:prstGeom>
          <a:ln w="82550" cap="rnd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4038600"/>
            <a:ext cx="5429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128230" cy="3175562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MIP-Mapping</a:t>
            </a:r>
            <a:endParaRPr lang="en-US" dirty="0"/>
          </a:p>
        </p:txBody>
      </p:sp>
      <p:pic>
        <p:nvPicPr>
          <p:cNvPr id="4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743200"/>
            <a:ext cx="2064116" cy="158778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505200"/>
            <a:ext cx="990776" cy="762136"/>
          </a:xfrm>
          <a:prstGeom prst="rect">
            <a:avLst/>
          </a:prstGeom>
          <a:noFill/>
        </p:spPr>
      </p:pic>
      <p:pic>
        <p:nvPicPr>
          <p:cNvPr id="6" name="Picture 5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3810000"/>
            <a:ext cx="495388" cy="381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128230" cy="3175562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MIP-Mapping</a:t>
            </a:r>
            <a:endParaRPr lang="en-US" dirty="0"/>
          </a:p>
        </p:txBody>
      </p:sp>
      <p:pic>
        <p:nvPicPr>
          <p:cNvPr id="4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743200"/>
            <a:ext cx="2064116" cy="158778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505200"/>
            <a:ext cx="990776" cy="762136"/>
          </a:xfrm>
          <a:prstGeom prst="rect">
            <a:avLst/>
          </a:prstGeom>
          <a:noFill/>
        </p:spPr>
      </p:pic>
      <p:pic>
        <p:nvPicPr>
          <p:cNvPr id="6" name="Picture 5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3810000"/>
            <a:ext cx="495388" cy="3810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981200" y="243840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05932" y="3755366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0098" y="3324045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13630" y="3926457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128230" cy="3175562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MIP-Mapping</a:t>
            </a:r>
            <a:endParaRPr lang="en-US" dirty="0"/>
          </a:p>
        </p:txBody>
      </p:sp>
      <p:pic>
        <p:nvPicPr>
          <p:cNvPr id="4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743200"/>
            <a:ext cx="2064116" cy="158778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505200"/>
            <a:ext cx="990776" cy="762136"/>
          </a:xfrm>
          <a:prstGeom prst="rect">
            <a:avLst/>
          </a:prstGeom>
          <a:noFill/>
        </p:spPr>
      </p:pic>
      <p:pic>
        <p:nvPicPr>
          <p:cNvPr id="6" name="Picture 5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3810000"/>
            <a:ext cx="495388" cy="381068"/>
          </a:xfrm>
          <a:prstGeom prst="rect">
            <a:avLst/>
          </a:prstGeom>
          <a:noFill/>
        </p:spPr>
      </p:pic>
      <p:pic>
        <p:nvPicPr>
          <p:cNvPr id="9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62" y="4343400"/>
            <a:ext cx="2217738" cy="2217738"/>
          </a:xfrm>
          <a:prstGeom prst="rect">
            <a:avLst/>
          </a:prstGeom>
          <a:noFill/>
        </p:spPr>
      </p:pic>
      <p:pic>
        <p:nvPicPr>
          <p:cNvPr id="13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4343400"/>
            <a:ext cx="2217738" cy="2217738"/>
          </a:xfrm>
          <a:prstGeom prst="rect">
            <a:avLst/>
          </a:prstGeom>
          <a:noFill/>
        </p:spPr>
      </p:pic>
      <p:pic>
        <p:nvPicPr>
          <p:cNvPr id="15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343400"/>
            <a:ext cx="2217738" cy="2217738"/>
          </a:xfrm>
          <a:prstGeom prst="rect">
            <a:avLst/>
          </a:prstGeom>
          <a:noFill/>
        </p:spPr>
      </p:pic>
      <p:pic>
        <p:nvPicPr>
          <p:cNvPr id="16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343400"/>
            <a:ext cx="2217738" cy="2217738"/>
          </a:xfrm>
          <a:prstGeom prst="rect">
            <a:avLst/>
          </a:prstGeom>
          <a:noFill/>
        </p:spPr>
      </p:pic>
      <p:sp>
        <p:nvSpPr>
          <p:cNvPr id="22" name="Oval 21"/>
          <p:cNvSpPr/>
          <p:nvPr/>
        </p:nvSpPr>
        <p:spPr>
          <a:xfrm>
            <a:off x="870509" y="615208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094330" y="614659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83378" y="614842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674911" y="615005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81200" y="243840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205932" y="3755366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170098" y="3324045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413630" y="3926457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72200" y="1905000"/>
            <a:ext cx="201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Aliased</a:t>
            </a:r>
            <a:endParaRPr lang="en-US" sz="32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914400" y="2590800"/>
            <a:ext cx="1066800" cy="3505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175001" y="3479800"/>
            <a:ext cx="1955799" cy="261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469469" y="3911600"/>
            <a:ext cx="1701798" cy="220133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713136" y="4106333"/>
            <a:ext cx="719664" cy="19896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128230" cy="3175562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MIP-Mapping</a:t>
            </a:r>
            <a:endParaRPr lang="en-US" dirty="0"/>
          </a:p>
        </p:txBody>
      </p:sp>
      <p:pic>
        <p:nvPicPr>
          <p:cNvPr id="4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743200"/>
            <a:ext cx="2064116" cy="158778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505200"/>
            <a:ext cx="990776" cy="762136"/>
          </a:xfrm>
          <a:prstGeom prst="rect">
            <a:avLst/>
          </a:prstGeom>
          <a:noFill/>
        </p:spPr>
      </p:pic>
      <p:pic>
        <p:nvPicPr>
          <p:cNvPr id="6" name="Picture 5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3810000"/>
            <a:ext cx="495388" cy="381068"/>
          </a:xfrm>
          <a:prstGeom prst="rect">
            <a:avLst/>
          </a:prstGeom>
          <a:noFill/>
        </p:spPr>
      </p:pic>
      <p:pic>
        <p:nvPicPr>
          <p:cNvPr id="9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62" y="4343400"/>
            <a:ext cx="2217738" cy="2217738"/>
          </a:xfrm>
          <a:prstGeom prst="rect">
            <a:avLst/>
          </a:prstGeom>
          <a:noFill/>
        </p:spPr>
      </p:pic>
      <p:pic>
        <p:nvPicPr>
          <p:cNvPr id="13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4343400"/>
            <a:ext cx="2217738" cy="2217738"/>
          </a:xfrm>
          <a:prstGeom prst="rect">
            <a:avLst/>
          </a:prstGeom>
          <a:noFill/>
        </p:spPr>
      </p:pic>
      <p:pic>
        <p:nvPicPr>
          <p:cNvPr id="15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343400"/>
            <a:ext cx="2217738" cy="2217738"/>
          </a:xfrm>
          <a:prstGeom prst="rect">
            <a:avLst/>
          </a:prstGeom>
          <a:noFill/>
        </p:spPr>
      </p:pic>
      <p:pic>
        <p:nvPicPr>
          <p:cNvPr id="16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343400"/>
            <a:ext cx="2217738" cy="22177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81200" y="243840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05932" y="3755366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70098" y="3324045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13630" y="3926457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71800" y="60960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239000" y="5867400"/>
            <a:ext cx="6096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81600" y="601980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8200" y="6138333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172200" y="1905000"/>
            <a:ext cx="201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Slow</a:t>
            </a:r>
            <a:endParaRPr lang="en-US" sz="32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914400" y="2590800"/>
            <a:ext cx="1066800" cy="3505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166533" y="3479800"/>
            <a:ext cx="1964268" cy="25484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554133" y="3911600"/>
            <a:ext cx="1617134" cy="20404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806267" y="4106333"/>
            <a:ext cx="626533" cy="16679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8DD4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266</Words>
  <Application>Microsoft Office PowerPoint</Application>
  <PresentationFormat>On-screen Show (4:3)</PresentationFormat>
  <Paragraphs>119</Paragraphs>
  <Slides>47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Parameterization-Aware MIP-Mapping</vt:lpstr>
      <vt:lpstr>Texture Parameterization</vt:lpstr>
      <vt:lpstr>Texture Parameterization</vt:lpstr>
      <vt:lpstr>Texture Parameterization</vt:lpstr>
      <vt:lpstr>Texture Parameterization</vt:lpstr>
      <vt:lpstr>MIP-Mapping</vt:lpstr>
      <vt:lpstr>MIP-Mapping</vt:lpstr>
      <vt:lpstr>MIP-Mapping</vt:lpstr>
      <vt:lpstr>MIP-Mapping</vt:lpstr>
      <vt:lpstr>MIP-Mapping</vt:lpstr>
      <vt:lpstr>Filtering</vt:lpstr>
      <vt:lpstr>Filtering</vt:lpstr>
      <vt:lpstr>Filtering</vt:lpstr>
      <vt:lpstr>Naïve Filtering</vt:lpstr>
      <vt:lpstr>Naïve Filtering</vt:lpstr>
      <vt:lpstr>Naïve Filtering</vt:lpstr>
      <vt:lpstr>Textures are NOT just images</vt:lpstr>
      <vt:lpstr>Textures are NOT just images</vt:lpstr>
      <vt:lpstr>Parameterization-Aware Filtering</vt:lpstr>
      <vt:lpstr>Parameterization-Aware Filtering</vt:lpstr>
      <vt:lpstr>Parameterization-Aware Filtering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Nonuniform Plane</vt:lpstr>
      <vt:lpstr>Nonuniform Plane</vt:lpstr>
      <vt:lpstr>Nonuniform Plane</vt:lpstr>
      <vt:lpstr>Nonuniform Plane</vt:lpstr>
      <vt:lpstr>Nonuniform Plane</vt:lpstr>
      <vt:lpstr>Nonuniform Plane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Preprocessing Times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Parameterization-Aware MIP-Mapping</dc:title>
  <dc:creator>Josiah Manson</dc:creator>
  <cp:lastModifiedBy>admin</cp:lastModifiedBy>
  <cp:revision>131</cp:revision>
  <dcterms:created xsi:type="dcterms:W3CDTF">2006-08-16T00:00:00Z</dcterms:created>
  <dcterms:modified xsi:type="dcterms:W3CDTF">2013-10-25T19:36:13Z</dcterms:modified>
</cp:coreProperties>
</file>