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6AF00"/>
    <a:srgbClr val="0060A8"/>
    <a:srgbClr val="3D9855"/>
    <a:srgbClr val="998C3E"/>
    <a:srgbClr val="993D71"/>
    <a:srgbClr val="3F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314" y="96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0399-DE5F-41F0-B9E8-F68D1E785EC3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D43E-BAAC-4825-A10F-B92BBEEA6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88400"/>
            <a:ext cx="1554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19401" y="261084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39870" y="26108472"/>
            <a:ext cx="215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State-of-art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24163" y="26108472"/>
            <a:ext cx="1191837" cy="71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190143"/>
            <a:ext cx="3019435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/>
              <a:t>Parameterization-Aware MIP-Mapping</a:t>
            </a:r>
            <a:endParaRPr lang="en-US" sz="15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819400" y="4486617"/>
            <a:ext cx="11542630" cy="4834608"/>
            <a:chOff x="0" y="2057400"/>
            <a:chExt cx="8714826" cy="3555556"/>
          </a:xfrm>
        </p:grpSpPr>
        <p:pic>
          <p:nvPicPr>
            <p:cNvPr id="11" name="Picture 3" descr="C:\joe\research\mipmap\presentation\images\monsterfrog_charts_3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57400"/>
              <a:ext cx="4622222" cy="3555556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114800" y="3733800"/>
              <a:ext cx="990600" cy="0"/>
            </a:xfrm>
            <a:prstGeom prst="straightConnector1">
              <a:avLst/>
            </a:prstGeom>
            <a:ln w="82550" cap="rnd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038600"/>
              <a:ext cx="5429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joe\research\mipmap\presentation\images\monsterfrog_chart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2105574"/>
              <a:ext cx="3380826" cy="3380826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11351358" y="9740364"/>
            <a:ext cx="5031642" cy="7488811"/>
            <a:chOff x="11351358" y="9740364"/>
            <a:chExt cx="5031642" cy="7488811"/>
          </a:xfrm>
        </p:grpSpPr>
        <p:pic>
          <p:nvPicPr>
            <p:cNvPr id="17" name="Picture 16" descr="C:\joe\research\mipmap\presentation\images\monsterfrog_fu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51358" y="9740364"/>
              <a:ext cx="4495230" cy="3366036"/>
            </a:xfrm>
            <a:prstGeom prst="rect">
              <a:avLst/>
            </a:prstGeom>
            <a:noFill/>
          </p:spPr>
        </p:pic>
        <p:pic>
          <p:nvPicPr>
            <p:cNvPr id="18" name="Picture 2" descr="C:\joe\research\mipmap\param_warp\monsterfrog_results\mip_1_bo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57225" y="14020800"/>
              <a:ext cx="3295906" cy="3208375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3352244" y="13047214"/>
              <a:ext cx="0" cy="1048787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53128" y="10949640"/>
              <a:ext cx="784280" cy="74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507043" y="15144788"/>
              <a:ext cx="875957" cy="674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660072" y="13047214"/>
              <a:ext cx="933677" cy="104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1740974" y="10748538"/>
            <a:ext cx="8927026" cy="6167862"/>
            <a:chOff x="1740974" y="10672338"/>
            <a:chExt cx="8927026" cy="6167862"/>
          </a:xfrm>
        </p:grpSpPr>
        <p:pic>
          <p:nvPicPr>
            <p:cNvPr id="23" name="Picture 15" descr="C:\joe\research\mipmap\presentation\images\tri_stack_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2843" y="10672338"/>
              <a:ext cx="8325157" cy="6167862"/>
            </a:xfrm>
            <a:prstGeom prst="rect">
              <a:avLst/>
            </a:prstGeom>
            <a:noFill/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1740974" y="10847132"/>
              <a:ext cx="0" cy="5993067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609600" y="3581400"/>
            <a:ext cx="16154400" cy="23241001"/>
          </a:xfrm>
          <a:prstGeom prst="roundRect">
            <a:avLst>
              <a:gd name="adj" fmla="val 54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3505200"/>
            <a:ext cx="3102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Theory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9093303"/>
            <a:ext cx="15011400" cy="149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Parameterization maps points on a surface to a plane. In general, a surface must be cut into multiple “charts.”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01748" y="2181761"/>
            <a:ext cx="17389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Josiah Manson                      Scott Schaefer</a:t>
            </a:r>
            <a:endParaRPr lang="en-US" sz="8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059400" y="4878290"/>
            <a:ext cx="8039624" cy="6285063"/>
            <a:chOff x="18135600" y="4725890"/>
            <a:chExt cx="8039624" cy="62850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4936" y="4725890"/>
              <a:ext cx="5700288" cy="5700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2523861" y="10426178"/>
              <a:ext cx="1656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PAM Box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96289" y="10426177"/>
              <a:ext cx="793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Box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21658" y="10426176"/>
              <a:ext cx="1459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PAM Tri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77616" y="5094982"/>
              <a:ext cx="19942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Parametric</a:t>
              </a:r>
            </a:p>
            <a:p>
              <a:r>
                <a:rPr lang="en-US" sz="3200" dirty="0" smtClean="0"/>
                <a:t>Distortion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73824" y="7315200"/>
              <a:ext cx="15458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Trilinear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135600" y="9168825"/>
              <a:ext cx="2084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Anisotropic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394424" y="4876800"/>
            <a:ext cx="7620000" cy="6245535"/>
            <a:chOff x="26898600" y="4724400"/>
            <a:chExt cx="7620000" cy="6245535"/>
          </a:xfrm>
        </p:grpSpPr>
        <p:pic>
          <p:nvPicPr>
            <p:cNvPr id="1026" name="Picture 2" descr="C:\joe\research\mipmap\paper\figures\errors\errors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2492" y="4724400"/>
              <a:ext cx="6926108" cy="473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6898600" y="6625277"/>
              <a:ext cx="677108" cy="93051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3200" dirty="0" smtClean="0"/>
                <a:t>Error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96762" y="10385160"/>
              <a:ext cx="1656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PAM Box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763762" y="10385160"/>
              <a:ext cx="1459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PAM Tri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763761" y="9927960"/>
              <a:ext cx="13646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PAM Bi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96762" y="9927961"/>
              <a:ext cx="793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Box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8651200" y="10080360"/>
              <a:ext cx="304800" cy="304800"/>
            </a:xfrm>
            <a:prstGeom prst="ellipse">
              <a:avLst/>
            </a:prstGeom>
            <a:solidFill>
              <a:srgbClr val="3F3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8651200" y="10533180"/>
              <a:ext cx="304800" cy="304800"/>
            </a:xfrm>
            <a:prstGeom prst="ellipse">
              <a:avLst/>
            </a:prstGeom>
            <a:solidFill>
              <a:srgbClr val="993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1318200" y="10080360"/>
              <a:ext cx="304800" cy="304800"/>
            </a:xfrm>
            <a:prstGeom prst="ellipse">
              <a:avLst/>
            </a:prstGeom>
            <a:solidFill>
              <a:srgbClr val="998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1318200" y="10533180"/>
              <a:ext cx="304800" cy="304800"/>
            </a:xfrm>
            <a:prstGeom prst="ellipse">
              <a:avLst/>
            </a:prstGeom>
            <a:solidFill>
              <a:srgbClr val="3D9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538831" y="9394560"/>
              <a:ext cx="50334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Power of two scale reduction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17287028" y="3581097"/>
            <a:ext cx="18603172" cy="8444439"/>
          </a:xfrm>
          <a:prstGeom prst="roundRect">
            <a:avLst>
              <a:gd name="adj" fmla="val 100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4237602" y="3477161"/>
            <a:ext cx="47227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Case Study</a:t>
            </a:r>
            <a:endParaRPr lang="en-US" sz="8000" dirty="0"/>
          </a:p>
        </p:txBody>
      </p:sp>
      <p:sp>
        <p:nvSpPr>
          <p:cNvPr id="60" name="Rounded Rectangle 59"/>
          <p:cNvSpPr/>
          <p:nvPr/>
        </p:nvSpPr>
        <p:spPr>
          <a:xfrm>
            <a:off x="17297400" y="12523754"/>
            <a:ext cx="18603172" cy="14298647"/>
          </a:xfrm>
          <a:prstGeom prst="roundRect">
            <a:avLst>
              <a:gd name="adj" fmla="val 54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3143296" y="12420600"/>
            <a:ext cx="6911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Practical Results</a:t>
            </a:r>
            <a:endParaRPr lang="en-US" sz="8000" dirty="0"/>
          </a:p>
        </p:txBody>
      </p:sp>
      <p:sp>
        <p:nvSpPr>
          <p:cNvPr id="63" name="TextBox 62"/>
          <p:cNvSpPr txBox="1"/>
          <p:nvPr/>
        </p:nvSpPr>
        <p:spPr>
          <a:xfrm>
            <a:off x="18134200" y="11156805"/>
            <a:ext cx="17047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 test our method (PAM) in an example with high parametric distortion.</a:t>
            </a:r>
            <a:endParaRPr lang="en-US" sz="4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29479696" y="13563600"/>
            <a:ext cx="6307319" cy="5105005"/>
            <a:chOff x="29305979" y="13747916"/>
            <a:chExt cx="6823227" cy="552257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11" y="13747916"/>
              <a:ext cx="6457336" cy="4308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29305979" y="18059399"/>
              <a:ext cx="6823227" cy="1211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/>
                <a:t>Time to compute lizard texture using different methods in seconds.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449800" y="13611734"/>
            <a:ext cx="12155229" cy="5362066"/>
            <a:chOff x="17676202" y="13827330"/>
            <a:chExt cx="10707076" cy="472323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202" y="13827330"/>
              <a:ext cx="10517798" cy="4308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8414539" y="18035463"/>
              <a:ext cx="9968739" cy="51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Input                    Box                     </a:t>
              </a:r>
              <a:r>
                <a:rPr lang="en-US" sz="3200" dirty="0" err="1" smtClean="0"/>
                <a:t>Box</a:t>
              </a:r>
              <a:r>
                <a:rPr lang="en-US" sz="3200" dirty="0" smtClean="0"/>
                <a:t> Fill                 PAM Bi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284973" y="19583400"/>
            <a:ext cx="12074657" cy="6781800"/>
            <a:chOff x="17514251" y="19874011"/>
            <a:chExt cx="10557281" cy="592955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202" y="19874011"/>
              <a:ext cx="10395330" cy="544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17514251" y="20180424"/>
              <a:ext cx="677108" cy="501695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3200" dirty="0" smtClean="0"/>
                <a:t>PAM Box        </a:t>
              </a:r>
              <a:r>
                <a:rPr lang="en-US" sz="3200" dirty="0" err="1" smtClean="0"/>
                <a:t>Box</a:t>
              </a:r>
              <a:r>
                <a:rPr lang="en-US" sz="3200" dirty="0" smtClean="0"/>
                <a:t>             Input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260015" y="25253912"/>
              <a:ext cx="7141462" cy="549658"/>
              <a:chOff x="19260015" y="25253912"/>
              <a:chExt cx="7141462" cy="54965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260015" y="25292281"/>
                <a:ext cx="7107589" cy="51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64                                    32                                    16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9390595" y="25253912"/>
                <a:ext cx="7010882" cy="349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    2                                                               2                                                               2</a:t>
                </a: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9489398" y="18680966"/>
            <a:ext cx="640080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Our downsampled images remove color bleeding across chart boundaries (top), bleeding from large texture areas into small areas (bottom), and increase detail (both). Our method optimizes images to look better </a:t>
            </a:r>
            <a:r>
              <a:rPr lang="en-US" sz="4400" b="1" dirty="0"/>
              <a:t>without</a:t>
            </a:r>
            <a:r>
              <a:rPr lang="en-US" sz="4400" dirty="0"/>
              <a:t> modifying art assets and </a:t>
            </a:r>
            <a:r>
              <a:rPr lang="en-US" sz="4400" b="1" dirty="0" smtClean="0"/>
              <a:t>without</a:t>
            </a:r>
            <a:r>
              <a:rPr lang="en-US" sz="4400" dirty="0" smtClean="0"/>
              <a:t> </a:t>
            </a:r>
            <a:r>
              <a:rPr lang="en-US" sz="4400" dirty="0"/>
              <a:t>increasing rendering time!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888200" y="18897600"/>
            <a:ext cx="720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We prevent color bleeding through seams.</a:t>
            </a:r>
            <a:endParaRPr lang="en-US" sz="3200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9890398" y="26212800"/>
            <a:ext cx="690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No bleeding from lights and more detail.</a:t>
            </a:r>
            <a:endParaRPr lang="en-US" sz="3200" i="1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9741" y="17297400"/>
            <a:ext cx="11589004" cy="17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083243" y="18992433"/>
            <a:ext cx="15528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 best reproduction of surface colors of a </a:t>
            </a:r>
            <a:r>
              <a:rPr lang="en-US" sz="4400" dirty="0" smtClean="0">
                <a:solidFill>
                  <a:srgbClr val="0060A8"/>
                </a:solidFill>
              </a:rPr>
              <a:t>high-res image</a:t>
            </a:r>
            <a:r>
              <a:rPr lang="en-US" sz="4400" dirty="0" smtClean="0"/>
              <a:t> sampled at </a:t>
            </a:r>
            <a:r>
              <a:rPr lang="en-US" sz="4400" dirty="0" smtClean="0">
                <a:solidFill>
                  <a:srgbClr val="00B050"/>
                </a:solidFill>
              </a:rPr>
              <a:t>any scale</a:t>
            </a:r>
            <a:r>
              <a:rPr lang="en-US" sz="4400" dirty="0" smtClean="0"/>
              <a:t>, we solve for colors of </a:t>
            </a:r>
            <a:r>
              <a:rPr lang="en-US" sz="4400" dirty="0" smtClean="0">
                <a:solidFill>
                  <a:srgbClr val="FF0000"/>
                </a:solidFill>
              </a:rPr>
              <a:t>low-res images</a:t>
            </a:r>
            <a:r>
              <a:rPr lang="en-US" sz="4400" dirty="0" smtClean="0"/>
              <a:t>. By taking the </a:t>
            </a:r>
            <a:r>
              <a:rPr lang="en-US" sz="4400" dirty="0" smtClean="0">
                <a:solidFill>
                  <a:srgbClr val="FF9900"/>
                </a:solidFill>
              </a:rPr>
              <a:t>parameterization </a:t>
            </a:r>
            <a:r>
              <a:rPr lang="el-GR" sz="4400" dirty="0" smtClean="0">
                <a:solidFill>
                  <a:srgbClr val="FF9900"/>
                </a:solidFill>
              </a:rPr>
              <a:t>Θ</a:t>
            </a:r>
            <a:r>
              <a:rPr lang="en-US" sz="4400" dirty="0" smtClean="0">
                <a:solidFill>
                  <a:srgbClr val="FF9900"/>
                </a:solidFill>
              </a:rPr>
              <a:t> </a:t>
            </a:r>
            <a:r>
              <a:rPr lang="en-US" sz="4400" dirty="0" smtClean="0"/>
              <a:t>into account, we remove artifacts caused by parametric distortion such as at chart boundaries.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723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207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2013-02-26T18:22:11Z</dcterms:created>
  <dcterms:modified xsi:type="dcterms:W3CDTF">2013-02-27T22:39:34Z</dcterms:modified>
</cp:coreProperties>
</file>