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4"/>
  </p:handoutMasterIdLst>
  <p:sldIdLst>
    <p:sldId id="256" r:id="rId2"/>
    <p:sldId id="262" r:id="rId3"/>
    <p:sldId id="357" r:id="rId4"/>
    <p:sldId id="356" r:id="rId5"/>
    <p:sldId id="355" r:id="rId6"/>
    <p:sldId id="366" r:id="rId7"/>
    <p:sldId id="367" r:id="rId8"/>
    <p:sldId id="263" r:id="rId9"/>
    <p:sldId id="351" r:id="rId10"/>
    <p:sldId id="352" r:id="rId11"/>
    <p:sldId id="306" r:id="rId12"/>
    <p:sldId id="307" r:id="rId13"/>
    <p:sldId id="308" r:id="rId14"/>
    <p:sldId id="269" r:id="rId15"/>
    <p:sldId id="283" r:id="rId16"/>
    <p:sldId id="284" r:id="rId17"/>
    <p:sldId id="282" r:id="rId18"/>
    <p:sldId id="291" r:id="rId19"/>
    <p:sldId id="292" r:id="rId20"/>
    <p:sldId id="358" r:id="rId21"/>
    <p:sldId id="365" r:id="rId22"/>
    <p:sldId id="364" r:id="rId23"/>
    <p:sldId id="359" r:id="rId24"/>
    <p:sldId id="361" r:id="rId25"/>
    <p:sldId id="362" r:id="rId26"/>
    <p:sldId id="363" r:id="rId27"/>
    <p:sldId id="370" r:id="rId28"/>
    <p:sldId id="372" r:id="rId29"/>
    <p:sldId id="369" r:id="rId30"/>
    <p:sldId id="298" r:id="rId31"/>
    <p:sldId id="300" r:id="rId32"/>
    <p:sldId id="302" r:id="rId33"/>
    <p:sldId id="309" r:id="rId34"/>
    <p:sldId id="310" r:id="rId35"/>
    <p:sldId id="311" r:id="rId36"/>
    <p:sldId id="290" r:id="rId37"/>
    <p:sldId id="270" r:id="rId38"/>
    <p:sldId id="287" r:id="rId39"/>
    <p:sldId id="289" r:id="rId40"/>
    <p:sldId id="336" r:id="rId41"/>
    <p:sldId id="337" r:id="rId42"/>
    <p:sldId id="338" r:id="rId43"/>
    <p:sldId id="335" r:id="rId44"/>
    <p:sldId id="312" r:id="rId45"/>
    <p:sldId id="313" r:id="rId46"/>
    <p:sldId id="314" r:id="rId47"/>
    <p:sldId id="271" r:id="rId48"/>
    <p:sldId id="339" r:id="rId49"/>
    <p:sldId id="340" r:id="rId50"/>
    <p:sldId id="341" r:id="rId51"/>
    <p:sldId id="342" r:id="rId52"/>
    <p:sldId id="348" r:id="rId53"/>
    <p:sldId id="349" r:id="rId54"/>
    <p:sldId id="285" r:id="rId55"/>
    <p:sldId id="343" r:id="rId56"/>
    <p:sldId id="344" r:id="rId57"/>
    <p:sldId id="345" r:id="rId58"/>
    <p:sldId id="346" r:id="rId59"/>
    <p:sldId id="347" r:id="rId60"/>
    <p:sldId id="294" r:id="rId61"/>
    <p:sldId id="296" r:id="rId62"/>
    <p:sldId id="295" r:id="rId63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AAC2DE"/>
    <a:srgbClr val="A1BBDB"/>
    <a:srgbClr val="808000"/>
    <a:srgbClr val="009900"/>
    <a:srgbClr val="993366"/>
    <a:srgbClr val="990099"/>
    <a:srgbClr val="800080"/>
    <a:srgbClr val="33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5000" autoAdjust="0"/>
  </p:normalViewPr>
  <p:slideViewPr>
    <p:cSldViewPr>
      <p:cViewPr>
        <p:scale>
          <a:sx n="110" d="100"/>
          <a:sy n="110" d="100"/>
        </p:scale>
        <p:origin x="-1644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9ABED-CEEA-461E-86AB-ACDCF39D2CCE}" type="datetimeFigureOut">
              <a:rPr lang="en-US" smtClean="0"/>
              <a:pPr/>
              <a:t>6/21/2012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08051-DC90-417A-A415-7FDF3A95B31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1.png"/><Relationship Id="rId7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1.png"/><Relationship Id="rId7" Type="http://schemas.openxmlformats.org/officeDocument/2006/relationships/image" Target="../media/image2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josiahmanson.com/research/" TargetMode="External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905000"/>
            <a:ext cx="8229600" cy="147002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Parameterization-Aware MIP-Mapping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Josiah Manson and Scott Schaefer</a:t>
            </a:r>
          </a:p>
          <a:p>
            <a:r>
              <a:rPr lang="en-US" dirty="0" smtClean="0"/>
              <a:t>Texas A&amp;M University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4128230" cy="3175562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MIP-Mapping</a:t>
            </a:r>
            <a:endParaRPr lang="en-US" dirty="0"/>
          </a:p>
        </p:txBody>
      </p:sp>
      <p:pic>
        <p:nvPicPr>
          <p:cNvPr id="4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743200"/>
            <a:ext cx="2064116" cy="1587780"/>
          </a:xfrm>
          <a:prstGeom prst="rect">
            <a:avLst/>
          </a:prstGeom>
          <a:noFill/>
        </p:spPr>
      </p:pic>
      <p:pic>
        <p:nvPicPr>
          <p:cNvPr id="5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3505200"/>
            <a:ext cx="990776" cy="762136"/>
          </a:xfrm>
          <a:prstGeom prst="rect">
            <a:avLst/>
          </a:prstGeom>
          <a:noFill/>
        </p:spPr>
      </p:pic>
      <p:pic>
        <p:nvPicPr>
          <p:cNvPr id="6" name="Picture 5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0" y="3810000"/>
            <a:ext cx="495388" cy="381068"/>
          </a:xfrm>
          <a:prstGeom prst="rect">
            <a:avLst/>
          </a:prstGeom>
          <a:noFill/>
        </p:spPr>
      </p:pic>
      <p:pic>
        <p:nvPicPr>
          <p:cNvPr id="9" name="Picture 2" descr="C:\joe\research\mipmap\param_warp\monsterfrog_results\mip_1_bo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062" y="4487862"/>
            <a:ext cx="2217738" cy="2217738"/>
          </a:xfrm>
          <a:prstGeom prst="rect">
            <a:avLst/>
          </a:prstGeom>
          <a:noFill/>
        </p:spPr>
      </p:pic>
      <p:pic>
        <p:nvPicPr>
          <p:cNvPr id="11" name="Picture 2" descr="C:\joe\research\mipmap\param_warp\monsterfrog_results\mip_1_box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4457330"/>
            <a:ext cx="1105270" cy="1105270"/>
          </a:xfrm>
          <a:prstGeom prst="rect">
            <a:avLst/>
          </a:prstGeom>
          <a:noFill/>
        </p:spPr>
      </p:pic>
      <p:pic>
        <p:nvPicPr>
          <p:cNvPr id="12" name="Picture 2" descr="C:\joe\research\mipmap\param_warp\monsterfrog_results\mip_1_box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0400" y="4495800"/>
            <a:ext cx="520127" cy="520127"/>
          </a:xfrm>
          <a:prstGeom prst="rect">
            <a:avLst/>
          </a:prstGeom>
          <a:noFill/>
        </p:spPr>
      </p:pic>
      <p:pic>
        <p:nvPicPr>
          <p:cNvPr id="14" name="Picture 2" descr="C:\joe\research\mipmap\param_warp\monsterfrog_results\mip_1_box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50536" y="4540536"/>
            <a:ext cx="260064" cy="260064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981200" y="2438400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205932" y="3755366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170098" y="3324045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413630" y="3926457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172200" y="1905000"/>
            <a:ext cx="2014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Fast</a:t>
            </a:r>
            <a:endParaRPr lang="en-US" sz="3200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8428008" y="4097866"/>
            <a:ext cx="21728" cy="58627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7194430" y="3886199"/>
            <a:ext cx="44573" cy="95322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991286" y="3454399"/>
            <a:ext cx="207251" cy="182681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1583267" y="2573866"/>
            <a:ext cx="423338" cy="363220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1544856" y="6278881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956007" y="5326170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409996" y="4733038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169202" y="4899310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Filtering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609600" y="57912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Original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929514" y="57912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Box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5920"/>
            <a:ext cx="4506563" cy="401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7437" y="1645920"/>
            <a:ext cx="4506563" cy="401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" name="Group 10"/>
          <p:cNvGrpSpPr/>
          <p:nvPr/>
        </p:nvGrpSpPr>
        <p:grpSpPr>
          <a:xfrm>
            <a:off x="8001000" y="5257800"/>
            <a:ext cx="589553" cy="520932"/>
            <a:chOff x="8001000" y="5579533"/>
            <a:chExt cx="589553" cy="520932"/>
          </a:xfrm>
        </p:grpSpPr>
        <p:sp>
          <p:nvSpPr>
            <p:cNvPr id="9" name="TextBox 8"/>
            <p:cNvSpPr txBox="1"/>
            <p:nvPr/>
          </p:nvSpPr>
          <p:spPr>
            <a:xfrm>
              <a:off x="8001000" y="5638800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64</a:t>
              </a:r>
              <a:endParaRPr lang="en-US" sz="2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88867" y="55795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352800" y="5257800"/>
            <a:ext cx="894353" cy="537865"/>
            <a:chOff x="7696200" y="5579533"/>
            <a:chExt cx="894353" cy="537865"/>
          </a:xfrm>
        </p:grpSpPr>
        <p:sp>
          <p:nvSpPr>
            <p:cNvPr id="13" name="TextBox 12"/>
            <p:cNvSpPr txBox="1"/>
            <p:nvPr/>
          </p:nvSpPr>
          <p:spPr>
            <a:xfrm>
              <a:off x="7696200" y="5655733"/>
              <a:ext cx="806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1024</a:t>
              </a:r>
              <a:endParaRPr lang="en-US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88867" y="55795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Filtering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609600" y="57912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Original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929514" y="57912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Box Ignore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5920"/>
            <a:ext cx="4506563" cy="401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7437" y="1645920"/>
            <a:ext cx="4506563" cy="401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Group 9"/>
          <p:cNvGrpSpPr/>
          <p:nvPr/>
        </p:nvGrpSpPr>
        <p:grpSpPr>
          <a:xfrm>
            <a:off x="8001000" y="5257800"/>
            <a:ext cx="589553" cy="520932"/>
            <a:chOff x="8001000" y="5579533"/>
            <a:chExt cx="589553" cy="520932"/>
          </a:xfrm>
        </p:grpSpPr>
        <p:sp>
          <p:nvSpPr>
            <p:cNvPr id="11" name="TextBox 10"/>
            <p:cNvSpPr txBox="1"/>
            <p:nvPr/>
          </p:nvSpPr>
          <p:spPr>
            <a:xfrm>
              <a:off x="8001000" y="5638800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64</a:t>
              </a:r>
              <a:endParaRPr lang="en-US" sz="2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88867" y="55795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352800" y="5257800"/>
            <a:ext cx="894353" cy="537865"/>
            <a:chOff x="7696200" y="5579533"/>
            <a:chExt cx="894353" cy="537865"/>
          </a:xfrm>
        </p:grpSpPr>
        <p:sp>
          <p:nvSpPr>
            <p:cNvPr id="14" name="TextBox 13"/>
            <p:cNvSpPr txBox="1"/>
            <p:nvPr/>
          </p:nvSpPr>
          <p:spPr>
            <a:xfrm>
              <a:off x="7696200" y="5655733"/>
              <a:ext cx="806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1024</a:t>
              </a:r>
              <a:endParaRPr lang="en-US" sz="2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88867" y="55795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Filtering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609600" y="57912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Original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929514" y="57912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PAM Bilinear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5920"/>
            <a:ext cx="4506563" cy="401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7437" y="1645920"/>
            <a:ext cx="4506563" cy="401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Group 8"/>
          <p:cNvGrpSpPr/>
          <p:nvPr/>
        </p:nvGrpSpPr>
        <p:grpSpPr>
          <a:xfrm>
            <a:off x="8001000" y="5257800"/>
            <a:ext cx="589553" cy="520932"/>
            <a:chOff x="8001000" y="5579533"/>
            <a:chExt cx="589553" cy="520932"/>
          </a:xfrm>
        </p:grpSpPr>
        <p:sp>
          <p:nvSpPr>
            <p:cNvPr id="10" name="TextBox 9"/>
            <p:cNvSpPr txBox="1"/>
            <p:nvPr/>
          </p:nvSpPr>
          <p:spPr>
            <a:xfrm>
              <a:off x="8001000" y="5638800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64</a:t>
              </a:r>
              <a:endParaRPr lang="en-US" sz="2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88867" y="55795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352800" y="5257800"/>
            <a:ext cx="894353" cy="537865"/>
            <a:chOff x="7696200" y="5579533"/>
            <a:chExt cx="894353" cy="537865"/>
          </a:xfrm>
        </p:grpSpPr>
        <p:sp>
          <p:nvSpPr>
            <p:cNvPr id="13" name="TextBox 12"/>
            <p:cNvSpPr txBox="1"/>
            <p:nvPr/>
          </p:nvSpPr>
          <p:spPr>
            <a:xfrm>
              <a:off x="7696200" y="5655733"/>
              <a:ext cx="806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1024</a:t>
              </a:r>
              <a:endParaRPr lang="en-US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88867" y="55795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Parameterization-Aware Filtering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" y="1737360"/>
            <a:ext cx="8355330" cy="148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Connector 8"/>
          <p:cNvCxnSpPr/>
          <p:nvPr/>
        </p:nvCxnSpPr>
        <p:spPr>
          <a:xfrm>
            <a:off x="228600" y="6248400"/>
            <a:ext cx="8763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304800" y="3733800"/>
            <a:ext cx="8534400" cy="1371600"/>
            <a:chOff x="304800" y="3733800"/>
            <a:chExt cx="8534400" cy="1371600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1066800" y="3733800"/>
              <a:ext cx="914400" cy="457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04800" y="3733800"/>
              <a:ext cx="76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981200" y="4191000"/>
              <a:ext cx="838200" cy="685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2819400" y="4343400"/>
              <a:ext cx="914400" cy="533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733800" y="4343400"/>
              <a:ext cx="838200" cy="762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4572000" y="4191000"/>
              <a:ext cx="914400" cy="914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5486400" y="3733800"/>
              <a:ext cx="838200" cy="457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6324600" y="3733800"/>
              <a:ext cx="838200" cy="304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7162800" y="3810000"/>
              <a:ext cx="914400" cy="2286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8077200" y="3810000"/>
              <a:ext cx="76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228600" y="3719422"/>
            <a:ext cx="8763000" cy="2528978"/>
            <a:chOff x="228600" y="3733800"/>
            <a:chExt cx="8763000" cy="2528978"/>
          </a:xfrm>
        </p:grpSpPr>
        <p:grpSp>
          <p:nvGrpSpPr>
            <p:cNvPr id="49" name="Group 24"/>
            <p:cNvGrpSpPr/>
            <p:nvPr/>
          </p:nvGrpSpPr>
          <p:grpSpPr>
            <a:xfrm>
              <a:off x="3733800" y="5105400"/>
              <a:ext cx="1752600" cy="1143000"/>
              <a:chOff x="3733800" y="3733800"/>
              <a:chExt cx="1752600" cy="2514600"/>
            </a:xfrm>
          </p:grpSpPr>
          <p:cxnSp>
            <p:nvCxnSpPr>
              <p:cNvPr id="76" name="Straight Connector 75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25"/>
            <p:cNvGrpSpPr/>
            <p:nvPr/>
          </p:nvGrpSpPr>
          <p:grpSpPr>
            <a:xfrm>
              <a:off x="5486400" y="3733800"/>
              <a:ext cx="1752600" cy="2514600"/>
              <a:chOff x="3733800" y="3733800"/>
              <a:chExt cx="1752600" cy="2514600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28"/>
            <p:cNvGrpSpPr/>
            <p:nvPr/>
          </p:nvGrpSpPr>
          <p:grpSpPr>
            <a:xfrm>
              <a:off x="7239000" y="3810000"/>
              <a:ext cx="1752600" cy="2438400"/>
              <a:chOff x="3733800" y="3733800"/>
              <a:chExt cx="1752600" cy="2514600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31"/>
            <p:cNvGrpSpPr/>
            <p:nvPr/>
          </p:nvGrpSpPr>
          <p:grpSpPr>
            <a:xfrm>
              <a:off x="228600" y="3733800"/>
              <a:ext cx="1752600" cy="2514600"/>
              <a:chOff x="3733800" y="3733800"/>
              <a:chExt cx="1752600" cy="2514600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34"/>
            <p:cNvGrpSpPr/>
            <p:nvPr/>
          </p:nvGrpSpPr>
          <p:grpSpPr>
            <a:xfrm>
              <a:off x="1981200" y="4876800"/>
              <a:ext cx="1752600" cy="1371600"/>
              <a:chOff x="3733800" y="3733800"/>
              <a:chExt cx="1752600" cy="2514600"/>
            </a:xfrm>
          </p:grpSpPr>
          <p:cxnSp>
            <p:nvCxnSpPr>
              <p:cNvPr id="68" name="Straight Connector 67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39"/>
            <p:cNvGrpSpPr/>
            <p:nvPr/>
          </p:nvGrpSpPr>
          <p:grpSpPr>
            <a:xfrm>
              <a:off x="2861094" y="4343400"/>
              <a:ext cx="1752600" cy="1896374"/>
              <a:chOff x="3733800" y="3733800"/>
              <a:chExt cx="1752600" cy="2514600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42"/>
            <p:cNvGrpSpPr/>
            <p:nvPr/>
          </p:nvGrpSpPr>
          <p:grpSpPr>
            <a:xfrm>
              <a:off x="4613694" y="4191000"/>
              <a:ext cx="1752600" cy="2048774"/>
              <a:chOff x="3733800" y="3733800"/>
              <a:chExt cx="1752600" cy="2514600"/>
            </a:xfrm>
          </p:grpSpPr>
          <p:cxnSp>
            <p:nvCxnSpPr>
              <p:cNvPr id="64" name="Straight Connector 63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45"/>
            <p:cNvGrpSpPr/>
            <p:nvPr/>
          </p:nvGrpSpPr>
          <p:grpSpPr>
            <a:xfrm>
              <a:off x="6366294" y="4038600"/>
              <a:ext cx="1752600" cy="2201174"/>
              <a:chOff x="3733800" y="3733800"/>
              <a:chExt cx="1752600" cy="2514600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48"/>
            <p:cNvGrpSpPr/>
            <p:nvPr/>
          </p:nvGrpSpPr>
          <p:grpSpPr>
            <a:xfrm>
              <a:off x="1108494" y="4191000"/>
              <a:ext cx="1752600" cy="2048774"/>
              <a:chOff x="3733800" y="3733800"/>
              <a:chExt cx="1752600" cy="2514600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8" name="Straight Connector 57"/>
            <p:cNvCxnSpPr/>
            <p:nvPr/>
          </p:nvCxnSpPr>
          <p:spPr>
            <a:xfrm flipH="1" flipV="1">
              <a:off x="304800" y="3733800"/>
              <a:ext cx="838200" cy="25146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8134709" y="3810000"/>
              <a:ext cx="704491" cy="2452778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Parameterization-Aware Filtering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" y="1737360"/>
            <a:ext cx="8355330" cy="148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228600" y="6248400"/>
            <a:ext cx="8763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304800" y="3733800"/>
            <a:ext cx="8534400" cy="1371600"/>
            <a:chOff x="304800" y="3733800"/>
            <a:chExt cx="8534400" cy="1371600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1066800" y="3733800"/>
              <a:ext cx="914400" cy="457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04800" y="3733800"/>
              <a:ext cx="76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981200" y="4191000"/>
              <a:ext cx="838200" cy="685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2819400" y="4343400"/>
              <a:ext cx="914400" cy="533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733800" y="4343400"/>
              <a:ext cx="838200" cy="762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4572000" y="4191000"/>
              <a:ext cx="914400" cy="914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5486400" y="3733800"/>
              <a:ext cx="838200" cy="457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6324600" y="3733800"/>
              <a:ext cx="838200" cy="304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7162800" y="3810000"/>
              <a:ext cx="914400" cy="2286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8077200" y="3810000"/>
              <a:ext cx="76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39" y="1737360"/>
            <a:ext cx="8355330" cy="148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/>
          <p:cNvGrpSpPr/>
          <p:nvPr/>
        </p:nvGrpSpPr>
        <p:grpSpPr>
          <a:xfrm>
            <a:off x="228600" y="3719422"/>
            <a:ext cx="8763000" cy="2528978"/>
            <a:chOff x="228600" y="3733800"/>
            <a:chExt cx="8763000" cy="2528978"/>
          </a:xfrm>
        </p:grpSpPr>
        <p:grpSp>
          <p:nvGrpSpPr>
            <p:cNvPr id="25" name="Group 24"/>
            <p:cNvGrpSpPr/>
            <p:nvPr/>
          </p:nvGrpSpPr>
          <p:grpSpPr>
            <a:xfrm>
              <a:off x="3733800" y="5105400"/>
              <a:ext cx="1752600" cy="1143000"/>
              <a:chOff x="3733800" y="3733800"/>
              <a:chExt cx="1752600" cy="2514600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5486400" y="3733800"/>
              <a:ext cx="1752600" cy="2514600"/>
              <a:chOff x="3733800" y="3733800"/>
              <a:chExt cx="1752600" cy="2514600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/>
            <p:cNvGrpSpPr/>
            <p:nvPr/>
          </p:nvGrpSpPr>
          <p:grpSpPr>
            <a:xfrm>
              <a:off x="7239000" y="3810000"/>
              <a:ext cx="1752600" cy="2438400"/>
              <a:chOff x="3733800" y="3733800"/>
              <a:chExt cx="1752600" cy="2514600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/>
            <p:cNvGrpSpPr/>
            <p:nvPr/>
          </p:nvGrpSpPr>
          <p:grpSpPr>
            <a:xfrm>
              <a:off x="228600" y="3733800"/>
              <a:ext cx="1752600" cy="2514600"/>
              <a:chOff x="3733800" y="3733800"/>
              <a:chExt cx="1752600" cy="2514600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1981200" y="4876800"/>
              <a:ext cx="1752600" cy="1371600"/>
              <a:chOff x="3733800" y="3733800"/>
              <a:chExt cx="1752600" cy="2514600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/>
            <p:cNvGrpSpPr/>
            <p:nvPr/>
          </p:nvGrpSpPr>
          <p:grpSpPr>
            <a:xfrm>
              <a:off x="2861094" y="4343400"/>
              <a:ext cx="1752600" cy="1896374"/>
              <a:chOff x="3733800" y="3733800"/>
              <a:chExt cx="1752600" cy="2514600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4613694" y="4191000"/>
              <a:ext cx="1752600" cy="2048774"/>
              <a:chOff x="3733800" y="3733800"/>
              <a:chExt cx="1752600" cy="2514600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/>
            <p:cNvGrpSpPr/>
            <p:nvPr/>
          </p:nvGrpSpPr>
          <p:grpSpPr>
            <a:xfrm>
              <a:off x="6366294" y="4038600"/>
              <a:ext cx="1752600" cy="2201174"/>
              <a:chOff x="3733800" y="3733800"/>
              <a:chExt cx="1752600" cy="2514600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/>
            <p:cNvGrpSpPr/>
            <p:nvPr/>
          </p:nvGrpSpPr>
          <p:grpSpPr>
            <a:xfrm>
              <a:off x="1108494" y="4191000"/>
              <a:ext cx="1752600" cy="2048774"/>
              <a:chOff x="3733800" y="3733800"/>
              <a:chExt cx="1752600" cy="2514600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3" name="Straight Connector 82"/>
            <p:cNvCxnSpPr/>
            <p:nvPr/>
          </p:nvCxnSpPr>
          <p:spPr>
            <a:xfrm flipH="1" flipV="1">
              <a:off x="304800" y="3733800"/>
              <a:ext cx="838200" cy="25146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V="1">
              <a:off x="8134709" y="3810000"/>
              <a:ext cx="704491" cy="2452778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>
            <a:off x="304800" y="3733800"/>
            <a:ext cx="8534400" cy="1371600"/>
            <a:chOff x="304800" y="3733800"/>
            <a:chExt cx="8534400" cy="1371600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1066800" y="3733800"/>
              <a:ext cx="914400" cy="457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304800" y="3733800"/>
              <a:ext cx="76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981200" y="4191000"/>
              <a:ext cx="838200" cy="685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2819400" y="4343400"/>
              <a:ext cx="914400" cy="533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3733800" y="4343400"/>
              <a:ext cx="838200" cy="762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4572000" y="4191000"/>
              <a:ext cx="914400" cy="914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5486400" y="3733800"/>
              <a:ext cx="838200" cy="457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324600" y="3733800"/>
              <a:ext cx="838200" cy="304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7162800" y="3810000"/>
              <a:ext cx="914400" cy="2286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8077200" y="3810000"/>
              <a:ext cx="76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1600200" y="3733800"/>
            <a:ext cx="4114800" cy="2514600"/>
            <a:chOff x="1600200" y="3733800"/>
            <a:chExt cx="4114800" cy="2514600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1600200" y="3733800"/>
              <a:ext cx="2057400" cy="25146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3657600" y="3733800"/>
              <a:ext cx="2057400" cy="25146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Parameterization-Aware Filtering</a:t>
            </a:r>
            <a:endParaRPr lang="en-US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" y="1737360"/>
            <a:ext cx="8355330" cy="148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>
          <a:xfrm>
            <a:off x="228600" y="6248400"/>
            <a:ext cx="8763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Parameterization-Aware Filtering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377278" y="3810000"/>
            <a:ext cx="5932244" cy="2408798"/>
            <a:chOff x="-76200" y="2064888"/>
            <a:chExt cx="8839200" cy="3589174"/>
          </a:xfrm>
        </p:grpSpPr>
        <p:pic>
          <p:nvPicPr>
            <p:cNvPr id="5" name="Picture 4" descr="C:\joe\research\mipmap\presentation\images\monsterfrog_full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76200" y="2064888"/>
              <a:ext cx="4665928" cy="3589174"/>
            </a:xfrm>
            <a:prstGeom prst="rect">
              <a:avLst/>
            </a:prstGeom>
            <a:noFill/>
          </p:spPr>
        </p:pic>
        <p:pic>
          <p:nvPicPr>
            <p:cNvPr id="6" name="Picture 2" descr="C:\joe\research\mipmap\param_warp\monsterfrog_results\mip_1_box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41938" y="2141538"/>
              <a:ext cx="3421062" cy="3421062"/>
            </a:xfrm>
            <a:prstGeom prst="rect">
              <a:avLst/>
            </a:prstGeom>
            <a:noFill/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4114800" y="3733800"/>
              <a:ext cx="990600" cy="0"/>
            </a:xfrm>
            <a:prstGeom prst="straightConnector1">
              <a:avLst/>
            </a:prstGeom>
            <a:ln w="82550" cap="rnd">
              <a:solidFill>
                <a:schemeClr val="tx1"/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57675" y="5181600"/>
            <a:ext cx="5429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9200" y="5867400"/>
            <a:ext cx="6286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15200" y="5867400"/>
            <a:ext cx="8191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1752600"/>
            <a:ext cx="7924800" cy="156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1828800" y="2514601"/>
            <a:ext cx="67818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Parameterization-Aware Filtering</a:t>
            </a:r>
            <a:endParaRPr lang="en-US" dirty="0"/>
          </a:p>
        </p:txBody>
      </p:sp>
      <p:grpSp>
        <p:nvGrpSpPr>
          <p:cNvPr id="3" name="Group 7"/>
          <p:cNvGrpSpPr/>
          <p:nvPr/>
        </p:nvGrpSpPr>
        <p:grpSpPr>
          <a:xfrm>
            <a:off x="1377278" y="3810000"/>
            <a:ext cx="5932244" cy="2408798"/>
            <a:chOff x="-76200" y="2064888"/>
            <a:chExt cx="8839200" cy="3589174"/>
          </a:xfrm>
        </p:grpSpPr>
        <p:pic>
          <p:nvPicPr>
            <p:cNvPr id="5" name="Picture 4" descr="C:\joe\research\mipmap\presentation\images\monsterfrog_full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76200" y="2064888"/>
              <a:ext cx="4665928" cy="3589174"/>
            </a:xfrm>
            <a:prstGeom prst="rect">
              <a:avLst/>
            </a:prstGeom>
            <a:noFill/>
          </p:spPr>
        </p:pic>
        <p:pic>
          <p:nvPicPr>
            <p:cNvPr id="6" name="Picture 2" descr="C:\joe\research\mipmap\param_warp\monsterfrog_results\mip_1_box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41938" y="2141538"/>
              <a:ext cx="3421062" cy="3421062"/>
            </a:xfrm>
            <a:prstGeom prst="rect">
              <a:avLst/>
            </a:prstGeom>
            <a:noFill/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4114800" y="3733800"/>
              <a:ext cx="990600" cy="0"/>
            </a:xfrm>
            <a:prstGeom prst="straightConnector1">
              <a:avLst/>
            </a:prstGeom>
            <a:ln w="82550" cap="rnd">
              <a:solidFill>
                <a:schemeClr val="tx1"/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752600"/>
            <a:ext cx="7924800" cy="156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70075" y="5162909"/>
            <a:ext cx="5238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1828800" y="2514601"/>
            <a:ext cx="67818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9200" y="5867400"/>
            <a:ext cx="6286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15200" y="5867400"/>
            <a:ext cx="8191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Parameterization-Aware Filtering</a:t>
            </a:r>
            <a:endParaRPr lang="en-US" dirty="0"/>
          </a:p>
        </p:txBody>
      </p:sp>
      <p:grpSp>
        <p:nvGrpSpPr>
          <p:cNvPr id="3" name="Group 7"/>
          <p:cNvGrpSpPr/>
          <p:nvPr/>
        </p:nvGrpSpPr>
        <p:grpSpPr>
          <a:xfrm>
            <a:off x="1377278" y="3810000"/>
            <a:ext cx="5932244" cy="2408798"/>
            <a:chOff x="-76200" y="2064888"/>
            <a:chExt cx="8839200" cy="3589174"/>
          </a:xfrm>
        </p:grpSpPr>
        <p:pic>
          <p:nvPicPr>
            <p:cNvPr id="5" name="Picture 4" descr="C:\joe\research\mipmap\presentation\images\monsterfrog_full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76200" y="2064888"/>
              <a:ext cx="4665928" cy="3589174"/>
            </a:xfrm>
            <a:prstGeom prst="rect">
              <a:avLst/>
            </a:prstGeom>
            <a:noFill/>
          </p:spPr>
        </p:pic>
        <p:pic>
          <p:nvPicPr>
            <p:cNvPr id="6" name="Picture 2" descr="C:\joe\research\mipmap\param_warp\monsterfrog_results\mip_1_box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41938" y="2141538"/>
              <a:ext cx="3421062" cy="3421062"/>
            </a:xfrm>
            <a:prstGeom prst="rect">
              <a:avLst/>
            </a:prstGeom>
            <a:noFill/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4114800" y="3733800"/>
              <a:ext cx="990600" cy="0"/>
            </a:xfrm>
            <a:prstGeom prst="straightConnector1">
              <a:avLst/>
            </a:prstGeom>
            <a:ln w="82550" cap="rnd">
              <a:solidFill>
                <a:schemeClr val="tx1"/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752600"/>
            <a:ext cx="7924800" cy="156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70075" y="5162909"/>
            <a:ext cx="5238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9200" y="5867400"/>
            <a:ext cx="6286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15200" y="5867400"/>
            <a:ext cx="8191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joe\research\mipmap\presentation\images\monsterfrog_charts_3d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2057400"/>
            <a:ext cx="4622222" cy="3555555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Texture Parameterization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pic>
        <p:nvPicPr>
          <p:cNvPr id="4" name="Picture 3" descr="C:\joe\research\mipmap\presentation\images\monsterfrog_charts_3d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86543" y="1345756"/>
            <a:ext cx="6868736" cy="5283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pic>
        <p:nvPicPr>
          <p:cNvPr id="4" name="Picture 3" descr="C:\joe\research\mipmap\presentation\images\monsterfrog_charts_3d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86543" y="1345756"/>
            <a:ext cx="6868736" cy="5283644"/>
          </a:xfrm>
          <a:prstGeom prst="rect">
            <a:avLst/>
          </a:prstGeom>
          <a:noFill/>
        </p:spPr>
      </p:pic>
      <p:sp>
        <p:nvSpPr>
          <p:cNvPr id="7" name="Freeform 6"/>
          <p:cNvSpPr/>
          <p:nvPr/>
        </p:nvSpPr>
        <p:spPr>
          <a:xfrm>
            <a:off x="4105286" y="3610458"/>
            <a:ext cx="465521" cy="357912"/>
          </a:xfrm>
          <a:custGeom>
            <a:avLst/>
            <a:gdLst>
              <a:gd name="connsiteX0" fmla="*/ 1016000 w 1684867"/>
              <a:gd name="connsiteY0" fmla="*/ 0 h 1295400"/>
              <a:gd name="connsiteX1" fmla="*/ 0 w 1684867"/>
              <a:gd name="connsiteY1" fmla="*/ 1295400 h 1295400"/>
              <a:gd name="connsiteX2" fmla="*/ 1684867 w 1684867"/>
              <a:gd name="connsiteY2" fmla="*/ 948266 h 1295400"/>
              <a:gd name="connsiteX3" fmla="*/ 1016000 w 1684867"/>
              <a:gd name="connsiteY3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4867" h="1295400">
                <a:moveTo>
                  <a:pt x="1016000" y="0"/>
                </a:moveTo>
                <a:lnTo>
                  <a:pt x="0" y="1295400"/>
                </a:lnTo>
                <a:lnTo>
                  <a:pt x="1684867" y="948266"/>
                </a:ln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04800" y="1981200"/>
            <a:ext cx="0" cy="33528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4800" y="5334000"/>
            <a:ext cx="3352800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04800" y="4648200"/>
            <a:ext cx="990600" cy="6858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609600" y="2209800"/>
            <a:ext cx="3191934" cy="2454098"/>
          </a:xfrm>
          <a:custGeom>
            <a:avLst/>
            <a:gdLst>
              <a:gd name="connsiteX0" fmla="*/ 1016000 w 1684867"/>
              <a:gd name="connsiteY0" fmla="*/ 0 h 1295400"/>
              <a:gd name="connsiteX1" fmla="*/ 0 w 1684867"/>
              <a:gd name="connsiteY1" fmla="*/ 1295400 h 1295400"/>
              <a:gd name="connsiteX2" fmla="*/ 1684867 w 1684867"/>
              <a:gd name="connsiteY2" fmla="*/ 948266 h 1295400"/>
              <a:gd name="connsiteX3" fmla="*/ 1016000 w 1684867"/>
              <a:gd name="connsiteY3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4867" h="1295400">
                <a:moveTo>
                  <a:pt x="1016000" y="0"/>
                </a:moveTo>
                <a:lnTo>
                  <a:pt x="0" y="1295400"/>
                </a:lnTo>
                <a:lnTo>
                  <a:pt x="1684867" y="948266"/>
                </a:ln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04800" y="1981200"/>
            <a:ext cx="0" cy="33528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4800" y="5334000"/>
            <a:ext cx="3352800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04800" y="4648200"/>
            <a:ext cx="990600" cy="6858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609600" y="2209800"/>
            <a:ext cx="3191934" cy="2454098"/>
          </a:xfrm>
          <a:custGeom>
            <a:avLst/>
            <a:gdLst>
              <a:gd name="connsiteX0" fmla="*/ 1016000 w 1684867"/>
              <a:gd name="connsiteY0" fmla="*/ 0 h 1295400"/>
              <a:gd name="connsiteX1" fmla="*/ 0 w 1684867"/>
              <a:gd name="connsiteY1" fmla="*/ 1295400 h 1295400"/>
              <a:gd name="connsiteX2" fmla="*/ 1684867 w 1684867"/>
              <a:gd name="connsiteY2" fmla="*/ 948266 h 1295400"/>
              <a:gd name="connsiteX3" fmla="*/ 1016000 w 1684867"/>
              <a:gd name="connsiteY3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4867" h="1295400">
                <a:moveTo>
                  <a:pt x="1016000" y="0"/>
                </a:moveTo>
                <a:lnTo>
                  <a:pt x="0" y="1295400"/>
                </a:lnTo>
                <a:lnTo>
                  <a:pt x="1684867" y="948266"/>
                </a:ln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4724400" y="1828800"/>
            <a:ext cx="3733800" cy="3733800"/>
            <a:chOff x="4724400" y="1828800"/>
            <a:chExt cx="3733800" cy="3733800"/>
          </a:xfrm>
        </p:grpSpPr>
        <p:grpSp>
          <p:nvGrpSpPr>
            <p:cNvPr id="39" name="Group 38"/>
            <p:cNvGrpSpPr/>
            <p:nvPr/>
          </p:nvGrpSpPr>
          <p:grpSpPr>
            <a:xfrm>
              <a:off x="4724400" y="2133600"/>
              <a:ext cx="3733800" cy="3048000"/>
              <a:chOff x="4724400" y="2133600"/>
              <a:chExt cx="3733800" cy="3048000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4724400" y="21336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4724400" y="27432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4724400" y="33528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4724400" y="39624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4724400" y="45720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4724400" y="51816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/>
            <p:cNvGrpSpPr/>
            <p:nvPr/>
          </p:nvGrpSpPr>
          <p:grpSpPr>
            <a:xfrm rot="5400000">
              <a:off x="4762500" y="2171700"/>
              <a:ext cx="3733800" cy="3048000"/>
              <a:chOff x="4876800" y="2286000"/>
              <a:chExt cx="3733800" cy="3048000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4876800" y="22860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4876800" y="28956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4876800" y="35052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876800" y="41148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4876800" y="47244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4876800" y="53340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Freeform 40"/>
          <p:cNvSpPr/>
          <p:nvPr/>
        </p:nvSpPr>
        <p:spPr>
          <a:xfrm>
            <a:off x="5181600" y="2286000"/>
            <a:ext cx="2667000" cy="2590800"/>
          </a:xfrm>
          <a:custGeom>
            <a:avLst/>
            <a:gdLst>
              <a:gd name="connsiteX0" fmla="*/ 1905000 w 2667000"/>
              <a:gd name="connsiteY0" fmla="*/ 0 h 2590800"/>
              <a:gd name="connsiteX1" fmla="*/ 2667000 w 2667000"/>
              <a:gd name="connsiteY1" fmla="*/ 2590800 h 2590800"/>
              <a:gd name="connsiteX2" fmla="*/ 0 w 2667000"/>
              <a:gd name="connsiteY2" fmla="*/ 2362200 h 2590800"/>
              <a:gd name="connsiteX3" fmla="*/ 1905000 w 2667000"/>
              <a:gd name="connsiteY3" fmla="*/ 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0" h="2590800">
                <a:moveTo>
                  <a:pt x="1905000" y="0"/>
                </a:moveTo>
                <a:lnTo>
                  <a:pt x="2667000" y="2590800"/>
                </a:lnTo>
                <a:lnTo>
                  <a:pt x="0" y="2362200"/>
                </a:lnTo>
                <a:lnTo>
                  <a:pt x="1905000" y="0"/>
                </a:lnTo>
                <a:close/>
              </a:path>
            </a:pathLst>
          </a:custGeom>
          <a:solidFill>
            <a:srgbClr val="AAC2DE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2"/>
          <p:cNvGrpSpPr/>
          <p:nvPr/>
        </p:nvGrpSpPr>
        <p:grpSpPr>
          <a:xfrm>
            <a:off x="736600" y="2440379"/>
            <a:ext cx="2785533" cy="2072354"/>
            <a:chOff x="736600" y="2440379"/>
            <a:chExt cx="2785533" cy="2072354"/>
          </a:xfrm>
        </p:grpSpPr>
        <p:cxnSp>
          <p:nvCxnSpPr>
            <p:cNvPr id="27" name="Straight Connector 26"/>
            <p:cNvCxnSpPr/>
            <p:nvPr/>
          </p:nvCxnSpPr>
          <p:spPr>
            <a:xfrm flipH="1" flipV="1">
              <a:off x="3183467" y="3124200"/>
              <a:ext cx="152400" cy="9906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2363190" y="2440379"/>
              <a:ext cx="286877" cy="18014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1757548" y="3212275"/>
              <a:ext cx="198252" cy="117345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1181595" y="3948545"/>
              <a:ext cx="96873" cy="5641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736600" y="3632200"/>
              <a:ext cx="2785533" cy="85513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1229096" y="3224151"/>
              <a:ext cx="2030681" cy="66501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1667933" y="2856016"/>
              <a:ext cx="1324649" cy="44598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2125133" y="2497668"/>
              <a:ext cx="626534" cy="22859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04800" y="1981200"/>
            <a:ext cx="0" cy="33528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4800" y="5334000"/>
            <a:ext cx="3352800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04800" y="4648200"/>
            <a:ext cx="990600" cy="6858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609600" y="2209800"/>
            <a:ext cx="3191934" cy="2454098"/>
          </a:xfrm>
          <a:custGeom>
            <a:avLst/>
            <a:gdLst>
              <a:gd name="connsiteX0" fmla="*/ 1016000 w 1684867"/>
              <a:gd name="connsiteY0" fmla="*/ 0 h 1295400"/>
              <a:gd name="connsiteX1" fmla="*/ 0 w 1684867"/>
              <a:gd name="connsiteY1" fmla="*/ 1295400 h 1295400"/>
              <a:gd name="connsiteX2" fmla="*/ 1684867 w 1684867"/>
              <a:gd name="connsiteY2" fmla="*/ 948266 h 1295400"/>
              <a:gd name="connsiteX3" fmla="*/ 1016000 w 1684867"/>
              <a:gd name="connsiteY3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4867" h="1295400">
                <a:moveTo>
                  <a:pt x="1016000" y="0"/>
                </a:moveTo>
                <a:lnTo>
                  <a:pt x="0" y="1295400"/>
                </a:lnTo>
                <a:lnTo>
                  <a:pt x="1684867" y="948266"/>
                </a:ln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9"/>
          <p:cNvGrpSpPr/>
          <p:nvPr/>
        </p:nvGrpSpPr>
        <p:grpSpPr>
          <a:xfrm>
            <a:off x="4724400" y="1828800"/>
            <a:ext cx="3733800" cy="3733800"/>
            <a:chOff x="4724400" y="1828800"/>
            <a:chExt cx="3733800" cy="3733800"/>
          </a:xfrm>
        </p:grpSpPr>
        <p:grpSp>
          <p:nvGrpSpPr>
            <p:cNvPr id="5" name="Group 38"/>
            <p:cNvGrpSpPr/>
            <p:nvPr/>
          </p:nvGrpSpPr>
          <p:grpSpPr>
            <a:xfrm>
              <a:off x="4724400" y="2133600"/>
              <a:ext cx="3733800" cy="3048000"/>
              <a:chOff x="4724400" y="2133600"/>
              <a:chExt cx="3733800" cy="3048000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4724400" y="21336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4724400" y="27432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4724400" y="33528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4724400" y="39624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4724400" y="45720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4724400" y="51816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37"/>
            <p:cNvGrpSpPr/>
            <p:nvPr/>
          </p:nvGrpSpPr>
          <p:grpSpPr>
            <a:xfrm rot="5400000">
              <a:off x="4762500" y="2171700"/>
              <a:ext cx="3733800" cy="3048000"/>
              <a:chOff x="4876800" y="2286000"/>
              <a:chExt cx="3733800" cy="3048000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4876800" y="22860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4876800" y="28956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4876800" y="35052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876800" y="41148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4876800" y="47244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4876800" y="53340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Freeform 40"/>
          <p:cNvSpPr/>
          <p:nvPr/>
        </p:nvSpPr>
        <p:spPr>
          <a:xfrm>
            <a:off x="5181600" y="2286000"/>
            <a:ext cx="2667000" cy="2590800"/>
          </a:xfrm>
          <a:custGeom>
            <a:avLst/>
            <a:gdLst>
              <a:gd name="connsiteX0" fmla="*/ 1905000 w 2667000"/>
              <a:gd name="connsiteY0" fmla="*/ 0 h 2590800"/>
              <a:gd name="connsiteX1" fmla="*/ 2667000 w 2667000"/>
              <a:gd name="connsiteY1" fmla="*/ 2590800 h 2590800"/>
              <a:gd name="connsiteX2" fmla="*/ 0 w 2667000"/>
              <a:gd name="connsiteY2" fmla="*/ 2362200 h 2590800"/>
              <a:gd name="connsiteX3" fmla="*/ 1905000 w 2667000"/>
              <a:gd name="connsiteY3" fmla="*/ 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0" h="2590800">
                <a:moveTo>
                  <a:pt x="1905000" y="0"/>
                </a:moveTo>
                <a:lnTo>
                  <a:pt x="2667000" y="2590800"/>
                </a:lnTo>
                <a:lnTo>
                  <a:pt x="0" y="2362200"/>
                </a:lnTo>
                <a:lnTo>
                  <a:pt x="190500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2"/>
          <p:cNvGrpSpPr/>
          <p:nvPr/>
        </p:nvGrpSpPr>
        <p:grpSpPr>
          <a:xfrm>
            <a:off x="736600" y="2440379"/>
            <a:ext cx="2785533" cy="2072354"/>
            <a:chOff x="736600" y="2440379"/>
            <a:chExt cx="2785533" cy="2072354"/>
          </a:xfrm>
        </p:grpSpPr>
        <p:cxnSp>
          <p:nvCxnSpPr>
            <p:cNvPr id="27" name="Straight Connector 26"/>
            <p:cNvCxnSpPr/>
            <p:nvPr/>
          </p:nvCxnSpPr>
          <p:spPr>
            <a:xfrm flipH="1" flipV="1">
              <a:off x="3183467" y="3124200"/>
              <a:ext cx="152400" cy="9906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2363190" y="2440379"/>
              <a:ext cx="286877" cy="18014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1757548" y="3212275"/>
              <a:ext cx="198252" cy="117345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1181595" y="3948545"/>
              <a:ext cx="96873" cy="5641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736600" y="3632200"/>
              <a:ext cx="2785533" cy="85513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1229096" y="3224151"/>
              <a:ext cx="2030681" cy="66501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1667933" y="2856016"/>
              <a:ext cx="1324649" cy="44598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2125133" y="2497668"/>
              <a:ext cx="626534" cy="22859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04800" y="1981200"/>
            <a:ext cx="0" cy="33528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4800" y="5334000"/>
            <a:ext cx="3352800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04800" y="4648200"/>
            <a:ext cx="990600" cy="6858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609600" y="2209800"/>
            <a:ext cx="3191934" cy="2454098"/>
          </a:xfrm>
          <a:custGeom>
            <a:avLst/>
            <a:gdLst>
              <a:gd name="connsiteX0" fmla="*/ 1016000 w 1684867"/>
              <a:gd name="connsiteY0" fmla="*/ 0 h 1295400"/>
              <a:gd name="connsiteX1" fmla="*/ 0 w 1684867"/>
              <a:gd name="connsiteY1" fmla="*/ 1295400 h 1295400"/>
              <a:gd name="connsiteX2" fmla="*/ 1684867 w 1684867"/>
              <a:gd name="connsiteY2" fmla="*/ 948266 h 1295400"/>
              <a:gd name="connsiteX3" fmla="*/ 1016000 w 1684867"/>
              <a:gd name="connsiteY3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4867" h="1295400">
                <a:moveTo>
                  <a:pt x="1016000" y="0"/>
                </a:moveTo>
                <a:lnTo>
                  <a:pt x="0" y="1295400"/>
                </a:lnTo>
                <a:lnTo>
                  <a:pt x="1684867" y="948266"/>
                </a:ln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9"/>
          <p:cNvGrpSpPr/>
          <p:nvPr/>
        </p:nvGrpSpPr>
        <p:grpSpPr>
          <a:xfrm>
            <a:off x="4724400" y="1828800"/>
            <a:ext cx="3733800" cy="3733800"/>
            <a:chOff x="4724400" y="1828800"/>
            <a:chExt cx="3733800" cy="3733800"/>
          </a:xfrm>
        </p:grpSpPr>
        <p:grpSp>
          <p:nvGrpSpPr>
            <p:cNvPr id="5" name="Group 38"/>
            <p:cNvGrpSpPr/>
            <p:nvPr/>
          </p:nvGrpSpPr>
          <p:grpSpPr>
            <a:xfrm>
              <a:off x="4724400" y="2133600"/>
              <a:ext cx="3733800" cy="3048000"/>
              <a:chOff x="4724400" y="2133600"/>
              <a:chExt cx="3733800" cy="3048000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4724400" y="21336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4724400" y="27432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4724400" y="33528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4724400" y="39624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4724400" y="45720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4724400" y="51816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37"/>
            <p:cNvGrpSpPr/>
            <p:nvPr/>
          </p:nvGrpSpPr>
          <p:grpSpPr>
            <a:xfrm rot="5400000">
              <a:off x="4762500" y="2171700"/>
              <a:ext cx="3733800" cy="3048000"/>
              <a:chOff x="4876800" y="2286000"/>
              <a:chExt cx="3733800" cy="3048000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4876800" y="22860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4876800" y="28956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4876800" y="35052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876800" y="41148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4876800" y="47244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4876800" y="53340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Freeform 40"/>
          <p:cNvSpPr/>
          <p:nvPr/>
        </p:nvSpPr>
        <p:spPr>
          <a:xfrm>
            <a:off x="5181600" y="2286000"/>
            <a:ext cx="2667000" cy="2590800"/>
          </a:xfrm>
          <a:custGeom>
            <a:avLst/>
            <a:gdLst>
              <a:gd name="connsiteX0" fmla="*/ 1905000 w 2667000"/>
              <a:gd name="connsiteY0" fmla="*/ 0 h 2590800"/>
              <a:gd name="connsiteX1" fmla="*/ 2667000 w 2667000"/>
              <a:gd name="connsiteY1" fmla="*/ 2590800 h 2590800"/>
              <a:gd name="connsiteX2" fmla="*/ 0 w 2667000"/>
              <a:gd name="connsiteY2" fmla="*/ 2362200 h 2590800"/>
              <a:gd name="connsiteX3" fmla="*/ 1905000 w 2667000"/>
              <a:gd name="connsiteY3" fmla="*/ 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0" h="2590800">
                <a:moveTo>
                  <a:pt x="1905000" y="0"/>
                </a:moveTo>
                <a:lnTo>
                  <a:pt x="2667000" y="2590800"/>
                </a:lnTo>
                <a:lnTo>
                  <a:pt x="0" y="2362200"/>
                </a:lnTo>
                <a:lnTo>
                  <a:pt x="190500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1216934" y="3266686"/>
            <a:ext cx="625463" cy="625463"/>
          </a:xfrm>
          <a:custGeom>
            <a:avLst/>
            <a:gdLst>
              <a:gd name="connsiteX0" fmla="*/ 554079 w 625463"/>
              <a:gd name="connsiteY0" fmla="*/ 0 h 625463"/>
              <a:gd name="connsiteX1" fmla="*/ 465698 w 625463"/>
              <a:gd name="connsiteY1" fmla="*/ 27194 h 625463"/>
              <a:gd name="connsiteX2" fmla="*/ 0 w 625463"/>
              <a:gd name="connsiteY2" fmla="*/ 625463 h 625463"/>
              <a:gd name="connsiteX3" fmla="*/ 625463 w 625463"/>
              <a:gd name="connsiteY3" fmla="*/ 424907 h 625463"/>
              <a:gd name="connsiteX4" fmla="*/ 554079 w 625463"/>
              <a:gd name="connsiteY4" fmla="*/ 0 h 62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463" h="625463">
                <a:moveTo>
                  <a:pt x="554079" y="0"/>
                </a:moveTo>
                <a:lnTo>
                  <a:pt x="465698" y="27194"/>
                </a:lnTo>
                <a:lnTo>
                  <a:pt x="0" y="625463"/>
                </a:lnTo>
                <a:lnTo>
                  <a:pt x="625463" y="424907"/>
                </a:lnTo>
                <a:lnTo>
                  <a:pt x="554079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304800" y="2108200"/>
            <a:ext cx="2054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Color*Area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600200" y="4572000"/>
            <a:ext cx="959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Area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86200" y="3276600"/>
            <a:ext cx="49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C00000"/>
                </a:solidFill>
              </a:rPr>
              <a:t>+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5738791" y="3351421"/>
            <a:ext cx="587533" cy="612358"/>
          </a:xfrm>
          <a:custGeom>
            <a:avLst/>
            <a:gdLst>
              <a:gd name="connsiteX0" fmla="*/ 0 w 587533"/>
              <a:gd name="connsiteY0" fmla="*/ 612358 h 612358"/>
              <a:gd name="connsiteX1" fmla="*/ 587533 w 587533"/>
              <a:gd name="connsiteY1" fmla="*/ 612358 h 612358"/>
              <a:gd name="connsiteX2" fmla="*/ 587533 w 587533"/>
              <a:gd name="connsiteY2" fmla="*/ 0 h 612358"/>
              <a:gd name="connsiteX3" fmla="*/ 492369 w 587533"/>
              <a:gd name="connsiteY3" fmla="*/ 0 h 612358"/>
              <a:gd name="connsiteX4" fmla="*/ 0 w 587533"/>
              <a:gd name="connsiteY4" fmla="*/ 612358 h 61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533" h="612358">
                <a:moveTo>
                  <a:pt x="0" y="612358"/>
                </a:moveTo>
                <a:lnTo>
                  <a:pt x="587533" y="612358"/>
                </a:lnTo>
                <a:lnTo>
                  <a:pt x="587533" y="0"/>
                </a:lnTo>
                <a:lnTo>
                  <a:pt x="492369" y="0"/>
                </a:lnTo>
                <a:lnTo>
                  <a:pt x="0" y="612358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1676400" y="2667000"/>
            <a:ext cx="4343400" cy="10668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2362200" y="3810000"/>
            <a:ext cx="3657600" cy="8382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736600" y="2440379"/>
            <a:ext cx="2785533" cy="2072354"/>
            <a:chOff x="736600" y="2440379"/>
            <a:chExt cx="2785533" cy="2072354"/>
          </a:xfrm>
        </p:grpSpPr>
        <p:cxnSp>
          <p:nvCxnSpPr>
            <p:cNvPr id="27" name="Straight Connector 26"/>
            <p:cNvCxnSpPr/>
            <p:nvPr/>
          </p:nvCxnSpPr>
          <p:spPr>
            <a:xfrm flipH="1" flipV="1">
              <a:off x="3183467" y="3124200"/>
              <a:ext cx="152400" cy="9906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2363190" y="2440379"/>
              <a:ext cx="286877" cy="18014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1757548" y="3212275"/>
              <a:ext cx="198252" cy="117345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1181595" y="3948545"/>
              <a:ext cx="96873" cy="5641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736600" y="3632200"/>
              <a:ext cx="2785533" cy="85513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1229096" y="3224151"/>
              <a:ext cx="2030681" cy="66501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1667933" y="2856016"/>
              <a:ext cx="1324649" cy="44598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2125133" y="2497668"/>
              <a:ext cx="626534" cy="22859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678559" y="1754324"/>
            <a:ext cx="1683643" cy="2722676"/>
            <a:chOff x="678559" y="1754324"/>
            <a:chExt cx="1683643" cy="2722676"/>
          </a:xfrm>
        </p:grpSpPr>
        <p:cxnSp>
          <p:nvCxnSpPr>
            <p:cNvPr id="50" name="Straight Connector 49"/>
            <p:cNvCxnSpPr/>
            <p:nvPr/>
          </p:nvCxnSpPr>
          <p:spPr>
            <a:xfrm flipH="1" flipV="1">
              <a:off x="2308757" y="2097741"/>
              <a:ext cx="53445" cy="34066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 flipV="1">
              <a:off x="1530896" y="1754324"/>
              <a:ext cx="221706" cy="144607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 flipV="1">
              <a:off x="959913" y="2660449"/>
              <a:ext cx="215745" cy="127622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1795700" y="1870176"/>
              <a:ext cx="347798" cy="84729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 flipV="1">
              <a:off x="1092315" y="1845350"/>
              <a:ext cx="590026" cy="144213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 flipV="1">
              <a:off x="880281" y="3145809"/>
              <a:ext cx="321375" cy="7860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 flipV="1">
              <a:off x="678559" y="4298921"/>
              <a:ext cx="69590" cy="17807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Freeform 5"/>
          <p:cNvSpPr/>
          <p:nvPr/>
        </p:nvSpPr>
        <p:spPr>
          <a:xfrm>
            <a:off x="609600" y="2209800"/>
            <a:ext cx="3191934" cy="2454098"/>
          </a:xfrm>
          <a:custGeom>
            <a:avLst/>
            <a:gdLst>
              <a:gd name="connsiteX0" fmla="*/ 1016000 w 1684867"/>
              <a:gd name="connsiteY0" fmla="*/ 0 h 1295400"/>
              <a:gd name="connsiteX1" fmla="*/ 0 w 1684867"/>
              <a:gd name="connsiteY1" fmla="*/ 1295400 h 1295400"/>
              <a:gd name="connsiteX2" fmla="*/ 1684867 w 1684867"/>
              <a:gd name="connsiteY2" fmla="*/ 948266 h 1295400"/>
              <a:gd name="connsiteX3" fmla="*/ 1016000 w 1684867"/>
              <a:gd name="connsiteY3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4867" h="1295400">
                <a:moveTo>
                  <a:pt x="1016000" y="0"/>
                </a:moveTo>
                <a:lnTo>
                  <a:pt x="0" y="1295400"/>
                </a:lnTo>
                <a:lnTo>
                  <a:pt x="1684867" y="948266"/>
                </a:ln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04800" y="1981200"/>
            <a:ext cx="0" cy="33528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4800" y="5334000"/>
            <a:ext cx="3352800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04800" y="4648200"/>
            <a:ext cx="990600" cy="6858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9"/>
          <p:cNvGrpSpPr/>
          <p:nvPr/>
        </p:nvGrpSpPr>
        <p:grpSpPr>
          <a:xfrm>
            <a:off x="4724400" y="1828800"/>
            <a:ext cx="3733800" cy="3733800"/>
            <a:chOff x="4724400" y="1828800"/>
            <a:chExt cx="3733800" cy="3733800"/>
          </a:xfrm>
        </p:grpSpPr>
        <p:grpSp>
          <p:nvGrpSpPr>
            <p:cNvPr id="5" name="Group 38"/>
            <p:cNvGrpSpPr/>
            <p:nvPr/>
          </p:nvGrpSpPr>
          <p:grpSpPr>
            <a:xfrm>
              <a:off x="4724400" y="2133600"/>
              <a:ext cx="3733800" cy="3048000"/>
              <a:chOff x="4724400" y="2133600"/>
              <a:chExt cx="3733800" cy="3048000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4724400" y="21336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4724400" y="27432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4724400" y="33528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4724400" y="39624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4724400" y="45720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4724400" y="51816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37"/>
            <p:cNvGrpSpPr/>
            <p:nvPr/>
          </p:nvGrpSpPr>
          <p:grpSpPr>
            <a:xfrm rot="5400000">
              <a:off x="4762500" y="2171700"/>
              <a:ext cx="3733800" cy="3048000"/>
              <a:chOff x="4876800" y="2286000"/>
              <a:chExt cx="3733800" cy="3048000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4876800" y="22860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4876800" y="28956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4876800" y="35052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876800" y="41148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4876800" y="47244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4876800" y="53340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Freeform 40"/>
          <p:cNvSpPr/>
          <p:nvPr/>
        </p:nvSpPr>
        <p:spPr>
          <a:xfrm>
            <a:off x="5181600" y="2286000"/>
            <a:ext cx="2667000" cy="2590800"/>
          </a:xfrm>
          <a:custGeom>
            <a:avLst/>
            <a:gdLst>
              <a:gd name="connsiteX0" fmla="*/ 1905000 w 2667000"/>
              <a:gd name="connsiteY0" fmla="*/ 0 h 2590800"/>
              <a:gd name="connsiteX1" fmla="*/ 2667000 w 2667000"/>
              <a:gd name="connsiteY1" fmla="*/ 2590800 h 2590800"/>
              <a:gd name="connsiteX2" fmla="*/ 0 w 2667000"/>
              <a:gd name="connsiteY2" fmla="*/ 2362200 h 2590800"/>
              <a:gd name="connsiteX3" fmla="*/ 1905000 w 2667000"/>
              <a:gd name="connsiteY3" fmla="*/ 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0" h="2590800">
                <a:moveTo>
                  <a:pt x="1905000" y="0"/>
                </a:moveTo>
                <a:lnTo>
                  <a:pt x="2667000" y="2590800"/>
                </a:lnTo>
                <a:lnTo>
                  <a:pt x="0" y="2362200"/>
                </a:lnTo>
                <a:lnTo>
                  <a:pt x="190500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611579" y="1573481"/>
            <a:ext cx="1917865" cy="3087584"/>
          </a:xfrm>
          <a:custGeom>
            <a:avLst/>
            <a:gdLst>
              <a:gd name="connsiteX0" fmla="*/ 1917865 w 1917865"/>
              <a:gd name="connsiteY0" fmla="*/ 635329 h 3087584"/>
              <a:gd name="connsiteX1" fmla="*/ 534390 w 1917865"/>
              <a:gd name="connsiteY1" fmla="*/ 0 h 3087584"/>
              <a:gd name="connsiteX2" fmla="*/ 0 w 1917865"/>
              <a:gd name="connsiteY2" fmla="*/ 3087584 h 3087584"/>
              <a:gd name="connsiteX3" fmla="*/ 1917865 w 1917865"/>
              <a:gd name="connsiteY3" fmla="*/ 635329 h 308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7865" h="3087584">
                <a:moveTo>
                  <a:pt x="1917865" y="635329"/>
                </a:moveTo>
                <a:lnTo>
                  <a:pt x="534390" y="0"/>
                </a:lnTo>
                <a:lnTo>
                  <a:pt x="0" y="3087584"/>
                </a:lnTo>
                <a:lnTo>
                  <a:pt x="1917865" y="635329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5183579" y="2286000"/>
            <a:ext cx="1905990" cy="2363190"/>
          </a:xfrm>
          <a:custGeom>
            <a:avLst/>
            <a:gdLst>
              <a:gd name="connsiteX0" fmla="*/ 1905990 w 1905990"/>
              <a:gd name="connsiteY0" fmla="*/ 0 h 2363190"/>
              <a:gd name="connsiteX1" fmla="*/ 908463 w 1905990"/>
              <a:gd name="connsiteY1" fmla="*/ 807522 h 2363190"/>
              <a:gd name="connsiteX2" fmla="*/ 0 w 1905990"/>
              <a:gd name="connsiteY2" fmla="*/ 2363190 h 2363190"/>
              <a:gd name="connsiteX3" fmla="*/ 1905990 w 1905990"/>
              <a:gd name="connsiteY3" fmla="*/ 0 h 2363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990" h="2363190">
                <a:moveTo>
                  <a:pt x="1905990" y="0"/>
                </a:moveTo>
                <a:lnTo>
                  <a:pt x="908463" y="807522"/>
                </a:lnTo>
                <a:lnTo>
                  <a:pt x="0" y="2363190"/>
                </a:lnTo>
                <a:lnTo>
                  <a:pt x="190599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7"/>
          <p:cNvGrpSpPr/>
          <p:nvPr/>
        </p:nvGrpSpPr>
        <p:grpSpPr>
          <a:xfrm>
            <a:off x="736600" y="2440379"/>
            <a:ext cx="2785533" cy="2072354"/>
            <a:chOff x="736600" y="2440379"/>
            <a:chExt cx="2785533" cy="2072354"/>
          </a:xfrm>
        </p:grpSpPr>
        <p:cxnSp>
          <p:nvCxnSpPr>
            <p:cNvPr id="27" name="Straight Connector 26"/>
            <p:cNvCxnSpPr/>
            <p:nvPr/>
          </p:nvCxnSpPr>
          <p:spPr>
            <a:xfrm flipH="1" flipV="1">
              <a:off x="3183467" y="3124200"/>
              <a:ext cx="152400" cy="9906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2363190" y="2440379"/>
              <a:ext cx="286877" cy="18014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1757548" y="3212275"/>
              <a:ext cx="198252" cy="117345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1181595" y="3948545"/>
              <a:ext cx="96873" cy="5641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736600" y="3632200"/>
              <a:ext cx="2785533" cy="85513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1229096" y="3224151"/>
              <a:ext cx="2030681" cy="66501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1667933" y="2856016"/>
              <a:ext cx="1324649" cy="44598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2125133" y="2497668"/>
              <a:ext cx="626534" cy="22859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79"/>
          <p:cNvGrpSpPr/>
          <p:nvPr/>
        </p:nvGrpSpPr>
        <p:grpSpPr>
          <a:xfrm>
            <a:off x="678559" y="1754324"/>
            <a:ext cx="1683643" cy="2722676"/>
            <a:chOff x="678559" y="1754324"/>
            <a:chExt cx="1683643" cy="2722676"/>
          </a:xfrm>
        </p:grpSpPr>
        <p:cxnSp>
          <p:nvCxnSpPr>
            <p:cNvPr id="50" name="Straight Connector 49"/>
            <p:cNvCxnSpPr/>
            <p:nvPr/>
          </p:nvCxnSpPr>
          <p:spPr>
            <a:xfrm flipH="1" flipV="1">
              <a:off x="2308757" y="2097741"/>
              <a:ext cx="53445" cy="34066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 flipV="1">
              <a:off x="1530896" y="1754324"/>
              <a:ext cx="221706" cy="144607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 flipV="1">
              <a:off x="959913" y="2660449"/>
              <a:ext cx="215745" cy="127622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1795700" y="1870176"/>
              <a:ext cx="347798" cy="84729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 flipV="1">
              <a:off x="1092315" y="1845350"/>
              <a:ext cx="590026" cy="144213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 flipV="1">
              <a:off x="880281" y="3145809"/>
              <a:ext cx="321375" cy="7860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 flipV="1">
              <a:off x="678559" y="4298921"/>
              <a:ext cx="69590" cy="17807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Freeform 5"/>
          <p:cNvSpPr/>
          <p:nvPr/>
        </p:nvSpPr>
        <p:spPr>
          <a:xfrm>
            <a:off x="609600" y="2209800"/>
            <a:ext cx="3191934" cy="2454098"/>
          </a:xfrm>
          <a:custGeom>
            <a:avLst/>
            <a:gdLst>
              <a:gd name="connsiteX0" fmla="*/ 1016000 w 1684867"/>
              <a:gd name="connsiteY0" fmla="*/ 0 h 1295400"/>
              <a:gd name="connsiteX1" fmla="*/ 0 w 1684867"/>
              <a:gd name="connsiteY1" fmla="*/ 1295400 h 1295400"/>
              <a:gd name="connsiteX2" fmla="*/ 1684867 w 1684867"/>
              <a:gd name="connsiteY2" fmla="*/ 948266 h 1295400"/>
              <a:gd name="connsiteX3" fmla="*/ 1016000 w 1684867"/>
              <a:gd name="connsiteY3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4867" h="1295400">
                <a:moveTo>
                  <a:pt x="1016000" y="0"/>
                </a:moveTo>
                <a:lnTo>
                  <a:pt x="0" y="1295400"/>
                </a:lnTo>
                <a:lnTo>
                  <a:pt x="1684867" y="948266"/>
                </a:ln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04800" y="1981200"/>
            <a:ext cx="0" cy="33528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4800" y="5334000"/>
            <a:ext cx="3352800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04800" y="4648200"/>
            <a:ext cx="990600" cy="6858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39"/>
          <p:cNvGrpSpPr/>
          <p:nvPr/>
        </p:nvGrpSpPr>
        <p:grpSpPr>
          <a:xfrm>
            <a:off x="4724400" y="1828800"/>
            <a:ext cx="3733800" cy="3733800"/>
            <a:chOff x="4724400" y="1828800"/>
            <a:chExt cx="3733800" cy="3733800"/>
          </a:xfrm>
        </p:grpSpPr>
        <p:grpSp>
          <p:nvGrpSpPr>
            <p:cNvPr id="7" name="Group 38"/>
            <p:cNvGrpSpPr/>
            <p:nvPr/>
          </p:nvGrpSpPr>
          <p:grpSpPr>
            <a:xfrm>
              <a:off x="4724400" y="2133600"/>
              <a:ext cx="3733800" cy="3048000"/>
              <a:chOff x="4724400" y="2133600"/>
              <a:chExt cx="3733800" cy="3048000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4724400" y="21336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4724400" y="27432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4724400" y="33528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4724400" y="39624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4724400" y="45720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4724400" y="51816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37"/>
            <p:cNvGrpSpPr/>
            <p:nvPr/>
          </p:nvGrpSpPr>
          <p:grpSpPr>
            <a:xfrm rot="5400000">
              <a:off x="4762500" y="2171700"/>
              <a:ext cx="3733800" cy="3048000"/>
              <a:chOff x="4876800" y="2286000"/>
              <a:chExt cx="3733800" cy="3048000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4876800" y="22860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4876800" y="28956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4876800" y="35052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876800" y="41148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4876800" y="47244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4876800" y="5334000"/>
                <a:ext cx="3733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Freeform 40"/>
          <p:cNvSpPr/>
          <p:nvPr/>
        </p:nvSpPr>
        <p:spPr>
          <a:xfrm>
            <a:off x="5181600" y="2286000"/>
            <a:ext cx="2667000" cy="2590800"/>
          </a:xfrm>
          <a:custGeom>
            <a:avLst/>
            <a:gdLst>
              <a:gd name="connsiteX0" fmla="*/ 1905000 w 2667000"/>
              <a:gd name="connsiteY0" fmla="*/ 0 h 2590800"/>
              <a:gd name="connsiteX1" fmla="*/ 2667000 w 2667000"/>
              <a:gd name="connsiteY1" fmla="*/ 2590800 h 2590800"/>
              <a:gd name="connsiteX2" fmla="*/ 0 w 2667000"/>
              <a:gd name="connsiteY2" fmla="*/ 2362200 h 2590800"/>
              <a:gd name="connsiteX3" fmla="*/ 1905000 w 2667000"/>
              <a:gd name="connsiteY3" fmla="*/ 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0" h="2590800">
                <a:moveTo>
                  <a:pt x="1905000" y="0"/>
                </a:moveTo>
                <a:lnTo>
                  <a:pt x="2667000" y="2590800"/>
                </a:lnTo>
                <a:lnTo>
                  <a:pt x="0" y="2362200"/>
                </a:lnTo>
                <a:lnTo>
                  <a:pt x="190500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611579" y="1573481"/>
            <a:ext cx="1917865" cy="3087584"/>
          </a:xfrm>
          <a:custGeom>
            <a:avLst/>
            <a:gdLst>
              <a:gd name="connsiteX0" fmla="*/ 1917865 w 1917865"/>
              <a:gd name="connsiteY0" fmla="*/ 635329 h 3087584"/>
              <a:gd name="connsiteX1" fmla="*/ 534390 w 1917865"/>
              <a:gd name="connsiteY1" fmla="*/ 0 h 3087584"/>
              <a:gd name="connsiteX2" fmla="*/ 0 w 1917865"/>
              <a:gd name="connsiteY2" fmla="*/ 3087584 h 3087584"/>
              <a:gd name="connsiteX3" fmla="*/ 1917865 w 1917865"/>
              <a:gd name="connsiteY3" fmla="*/ 635329 h 308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7865" h="3087584">
                <a:moveTo>
                  <a:pt x="1917865" y="635329"/>
                </a:moveTo>
                <a:lnTo>
                  <a:pt x="534390" y="0"/>
                </a:lnTo>
                <a:lnTo>
                  <a:pt x="0" y="3087584"/>
                </a:lnTo>
                <a:lnTo>
                  <a:pt x="1917865" y="635329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5183579" y="2286000"/>
            <a:ext cx="1905990" cy="2363190"/>
          </a:xfrm>
          <a:custGeom>
            <a:avLst/>
            <a:gdLst>
              <a:gd name="connsiteX0" fmla="*/ 1905990 w 1905990"/>
              <a:gd name="connsiteY0" fmla="*/ 0 h 2363190"/>
              <a:gd name="connsiteX1" fmla="*/ 908463 w 1905990"/>
              <a:gd name="connsiteY1" fmla="*/ 807522 h 2363190"/>
              <a:gd name="connsiteX2" fmla="*/ 0 w 1905990"/>
              <a:gd name="connsiteY2" fmla="*/ 2363190 h 2363190"/>
              <a:gd name="connsiteX3" fmla="*/ 1905990 w 1905990"/>
              <a:gd name="connsiteY3" fmla="*/ 0 h 2363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990" h="2363190">
                <a:moveTo>
                  <a:pt x="1905990" y="0"/>
                </a:moveTo>
                <a:lnTo>
                  <a:pt x="908463" y="807522"/>
                </a:lnTo>
                <a:lnTo>
                  <a:pt x="0" y="2363190"/>
                </a:lnTo>
                <a:lnTo>
                  <a:pt x="190599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80"/>
          <p:cNvSpPr/>
          <p:nvPr/>
        </p:nvSpPr>
        <p:spPr>
          <a:xfrm>
            <a:off x="959667" y="1846907"/>
            <a:ext cx="724278" cy="2055137"/>
          </a:xfrm>
          <a:custGeom>
            <a:avLst/>
            <a:gdLst>
              <a:gd name="connsiteX0" fmla="*/ 239917 w 724278"/>
              <a:gd name="connsiteY0" fmla="*/ 2055137 h 2055137"/>
              <a:gd name="connsiteX1" fmla="*/ 724278 w 724278"/>
              <a:gd name="connsiteY1" fmla="*/ 1448554 h 2055137"/>
              <a:gd name="connsiteX2" fmla="*/ 135802 w 724278"/>
              <a:gd name="connsiteY2" fmla="*/ 0 h 2055137"/>
              <a:gd name="connsiteX3" fmla="*/ 0 w 724278"/>
              <a:gd name="connsiteY3" fmla="*/ 810285 h 2055137"/>
              <a:gd name="connsiteX4" fmla="*/ 199177 w 724278"/>
              <a:gd name="connsiteY4" fmla="*/ 1978182 h 2055137"/>
              <a:gd name="connsiteX5" fmla="*/ 239917 w 724278"/>
              <a:gd name="connsiteY5" fmla="*/ 2055137 h 205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4278" h="2055137">
                <a:moveTo>
                  <a:pt x="239917" y="2055137"/>
                </a:moveTo>
                <a:lnTo>
                  <a:pt x="724278" y="1448554"/>
                </a:lnTo>
                <a:lnTo>
                  <a:pt x="135802" y="0"/>
                </a:lnTo>
                <a:lnTo>
                  <a:pt x="0" y="810285"/>
                </a:lnTo>
                <a:lnTo>
                  <a:pt x="199177" y="1978182"/>
                </a:lnTo>
                <a:lnTo>
                  <a:pt x="239917" y="2055137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 81"/>
          <p:cNvSpPr/>
          <p:nvPr/>
        </p:nvSpPr>
        <p:spPr>
          <a:xfrm>
            <a:off x="5712737" y="3349782"/>
            <a:ext cx="511520" cy="611109"/>
          </a:xfrm>
          <a:custGeom>
            <a:avLst/>
            <a:gdLst>
              <a:gd name="connsiteX0" fmla="*/ 230863 w 511520"/>
              <a:gd name="connsiteY0" fmla="*/ 0 h 611109"/>
              <a:gd name="connsiteX1" fmla="*/ 511520 w 511520"/>
              <a:gd name="connsiteY1" fmla="*/ 0 h 611109"/>
              <a:gd name="connsiteX2" fmla="*/ 27160 w 511520"/>
              <a:gd name="connsiteY2" fmla="*/ 611109 h 611109"/>
              <a:gd name="connsiteX3" fmla="*/ 0 w 511520"/>
              <a:gd name="connsiteY3" fmla="*/ 611109 h 611109"/>
              <a:gd name="connsiteX4" fmla="*/ 0 w 511520"/>
              <a:gd name="connsiteY4" fmla="*/ 398353 h 611109"/>
              <a:gd name="connsiteX5" fmla="*/ 230863 w 511520"/>
              <a:gd name="connsiteY5" fmla="*/ 0 h 611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1520" h="611109">
                <a:moveTo>
                  <a:pt x="230863" y="0"/>
                </a:moveTo>
                <a:lnTo>
                  <a:pt x="511520" y="0"/>
                </a:lnTo>
                <a:lnTo>
                  <a:pt x="27160" y="611109"/>
                </a:lnTo>
                <a:lnTo>
                  <a:pt x="0" y="611109"/>
                </a:lnTo>
                <a:lnTo>
                  <a:pt x="0" y="398353"/>
                </a:lnTo>
                <a:lnTo>
                  <a:pt x="230863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905000" y="1524000"/>
            <a:ext cx="2054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Color*Area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600200" y="4572000"/>
            <a:ext cx="959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Area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962400" y="3048000"/>
            <a:ext cx="49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C00000"/>
                </a:solidFill>
              </a:rPr>
              <a:t>+</a:t>
            </a:r>
            <a:endParaRPr lang="en-US" sz="4800" dirty="0">
              <a:solidFill>
                <a:srgbClr val="C00000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3048000" y="2133600"/>
            <a:ext cx="2895600" cy="14478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2362200" y="3657600"/>
            <a:ext cx="3505200" cy="9906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grpSp>
        <p:nvGrpSpPr>
          <p:cNvPr id="3" name="Group 23"/>
          <p:cNvGrpSpPr/>
          <p:nvPr/>
        </p:nvGrpSpPr>
        <p:grpSpPr>
          <a:xfrm>
            <a:off x="4724400" y="1828800"/>
            <a:ext cx="3733800" cy="3733800"/>
            <a:chOff x="4724400" y="1828800"/>
            <a:chExt cx="3733800" cy="3733800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4724400" y="2743200"/>
              <a:ext cx="37338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724400" y="3962400"/>
              <a:ext cx="37338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724400" y="5181600"/>
              <a:ext cx="37338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5676900" y="3695700"/>
              <a:ext cx="37338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4457700" y="3695700"/>
              <a:ext cx="37338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3238500" y="3695700"/>
              <a:ext cx="37338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9"/>
          <p:cNvGrpSpPr/>
          <p:nvPr/>
        </p:nvGrpSpPr>
        <p:grpSpPr>
          <a:xfrm>
            <a:off x="4724400" y="1828800"/>
            <a:ext cx="3733800" cy="3733800"/>
            <a:chOff x="4724400" y="1828800"/>
            <a:chExt cx="3733800" cy="3733800"/>
          </a:xfrm>
        </p:grpSpPr>
        <p:grpSp>
          <p:nvGrpSpPr>
            <p:cNvPr id="5" name="Group 38"/>
            <p:cNvGrpSpPr/>
            <p:nvPr/>
          </p:nvGrpSpPr>
          <p:grpSpPr>
            <a:xfrm>
              <a:off x="4724400" y="2133600"/>
              <a:ext cx="3733800" cy="3048000"/>
              <a:chOff x="4724400" y="2133600"/>
              <a:chExt cx="3733800" cy="3048000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4724400" y="21336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4724400" y="27432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4724400" y="33528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4724400" y="39624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4724400" y="45720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4724400" y="51816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37"/>
            <p:cNvGrpSpPr/>
            <p:nvPr/>
          </p:nvGrpSpPr>
          <p:grpSpPr>
            <a:xfrm rot="5400000">
              <a:off x="4762500" y="2171700"/>
              <a:ext cx="3733800" cy="3048000"/>
              <a:chOff x="4876800" y="2286000"/>
              <a:chExt cx="3733800" cy="3048000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4876800" y="22860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4876800" y="28956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4876800" y="35052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4876800" y="41148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4876800" y="47244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4876800" y="53340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Rectangle 25"/>
          <p:cNvSpPr/>
          <p:nvPr/>
        </p:nvSpPr>
        <p:spPr>
          <a:xfrm>
            <a:off x="5105400" y="2743200"/>
            <a:ext cx="1219200" cy="1219200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1219200" y="3429000"/>
            <a:ext cx="2209800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447800" y="2895600"/>
            <a:ext cx="2054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Color*Area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43000" y="2760453"/>
            <a:ext cx="466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800" dirty="0" smtClean="0">
                <a:solidFill>
                  <a:srgbClr val="C00000"/>
                </a:solidFill>
              </a:rPr>
              <a:t>Σ</a:t>
            </a:r>
            <a:endParaRPr lang="en-US" sz="4800" dirty="0"/>
          </a:p>
        </p:txBody>
      </p:sp>
      <p:sp>
        <p:nvSpPr>
          <p:cNvPr id="28" name="TextBox 27"/>
          <p:cNvSpPr txBox="1"/>
          <p:nvPr/>
        </p:nvSpPr>
        <p:spPr>
          <a:xfrm>
            <a:off x="1938068" y="3367177"/>
            <a:ext cx="959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Area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32300" y="3246421"/>
            <a:ext cx="466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800" dirty="0" smtClean="0">
                <a:solidFill>
                  <a:srgbClr val="C00000"/>
                </a:solidFill>
              </a:rPr>
              <a:t>Σ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4724400" y="2743200"/>
            <a:ext cx="3733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724400" y="5181600"/>
            <a:ext cx="3733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5676900" y="3695700"/>
            <a:ext cx="3733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3238500" y="3695700"/>
            <a:ext cx="3733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39"/>
          <p:cNvGrpSpPr/>
          <p:nvPr/>
        </p:nvGrpSpPr>
        <p:grpSpPr>
          <a:xfrm>
            <a:off x="4724400" y="1828800"/>
            <a:ext cx="3733800" cy="3733800"/>
            <a:chOff x="4724400" y="1828800"/>
            <a:chExt cx="3733800" cy="3733800"/>
          </a:xfrm>
        </p:grpSpPr>
        <p:grpSp>
          <p:nvGrpSpPr>
            <p:cNvPr id="29" name="Group 38"/>
            <p:cNvGrpSpPr/>
            <p:nvPr/>
          </p:nvGrpSpPr>
          <p:grpSpPr>
            <a:xfrm>
              <a:off x="4724400" y="2133600"/>
              <a:ext cx="3733800" cy="3048000"/>
              <a:chOff x="4724400" y="2133600"/>
              <a:chExt cx="3733800" cy="3048000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4724400" y="21336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4724400" y="27432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4724400" y="33528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4724400" y="39624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4724400" y="45720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4724400" y="51816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7"/>
            <p:cNvGrpSpPr/>
            <p:nvPr/>
          </p:nvGrpSpPr>
          <p:grpSpPr>
            <a:xfrm rot="5400000">
              <a:off x="4762500" y="2171700"/>
              <a:ext cx="3733800" cy="3048000"/>
              <a:chOff x="4876800" y="2286000"/>
              <a:chExt cx="3733800" cy="3048000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4876800" y="22860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4876800" y="28956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876800" y="35052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4876800" y="41148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4876800" y="47244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4876800" y="5334000"/>
                <a:ext cx="37338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Rectangle 55"/>
          <p:cNvSpPr/>
          <p:nvPr/>
        </p:nvSpPr>
        <p:spPr>
          <a:xfrm>
            <a:off x="5105400" y="2743200"/>
            <a:ext cx="2438400" cy="2438400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>
            <a:off x="1219200" y="3429000"/>
            <a:ext cx="2209800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447800" y="2895600"/>
            <a:ext cx="2054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Color*Area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143000" y="2760453"/>
            <a:ext cx="466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800" dirty="0" smtClean="0">
                <a:solidFill>
                  <a:srgbClr val="C00000"/>
                </a:solidFill>
              </a:rPr>
              <a:t>Σ</a:t>
            </a:r>
            <a:endParaRPr lang="en-US" sz="4800" dirty="0"/>
          </a:p>
        </p:txBody>
      </p:sp>
      <p:sp>
        <p:nvSpPr>
          <p:cNvPr id="60" name="TextBox 59"/>
          <p:cNvSpPr txBox="1"/>
          <p:nvPr/>
        </p:nvSpPr>
        <p:spPr>
          <a:xfrm>
            <a:off x="1938068" y="3367177"/>
            <a:ext cx="959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Area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632300" y="3246421"/>
            <a:ext cx="466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800" dirty="0" smtClean="0">
                <a:solidFill>
                  <a:srgbClr val="C00000"/>
                </a:solidFill>
              </a:rPr>
              <a:t>Σ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joe\research\mipmap\presentation\images\monsterfrog_charts_3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7400"/>
            <a:ext cx="4622222" cy="3555556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Texture Parameterization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joe\research\mipmap\presentation\images\plasma_fu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320" y="1828800"/>
            <a:ext cx="6098720" cy="4743450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2860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joe\research\mipmap\presentation\images\plasma_fu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320" y="1828800"/>
            <a:ext cx="6098720" cy="4743450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2860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2819400" y="3810000"/>
            <a:ext cx="647700" cy="10668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24400" y="4343400"/>
            <a:ext cx="838200" cy="16002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52600" y="4191000"/>
            <a:ext cx="647700" cy="10668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143000" y="3505200"/>
            <a:ext cx="647700" cy="10668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joe\research\mipmap\presentation\images\plasma_fu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320" y="1828800"/>
            <a:ext cx="6098720" cy="4743450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2860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1925471" y="2556681"/>
            <a:ext cx="228600" cy="1524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917976" y="4697104"/>
            <a:ext cx="381000" cy="3048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39287" y="2674961"/>
            <a:ext cx="228600" cy="1524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998260" y="2397457"/>
            <a:ext cx="228600" cy="1524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280313" y="2365612"/>
            <a:ext cx="228600" cy="1524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487305" y="2477069"/>
            <a:ext cx="228600" cy="1524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419066" y="2646528"/>
            <a:ext cx="228600" cy="1524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609600" y="57912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Original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081914" y="57912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Box</a:t>
            </a: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1447800"/>
            <a:ext cx="455676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1440" y="1447800"/>
            <a:ext cx="455676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Group 8"/>
          <p:cNvGrpSpPr/>
          <p:nvPr/>
        </p:nvGrpSpPr>
        <p:grpSpPr>
          <a:xfrm>
            <a:off x="8001000" y="5257800"/>
            <a:ext cx="589553" cy="520932"/>
            <a:chOff x="8001000" y="5579533"/>
            <a:chExt cx="589553" cy="520932"/>
          </a:xfrm>
        </p:grpSpPr>
        <p:sp>
          <p:nvSpPr>
            <p:cNvPr id="10" name="TextBox 9"/>
            <p:cNvSpPr txBox="1"/>
            <p:nvPr/>
          </p:nvSpPr>
          <p:spPr>
            <a:xfrm>
              <a:off x="8001000" y="5638800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64</a:t>
              </a:r>
              <a:endParaRPr lang="en-US" sz="2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88867" y="55795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352800" y="5257800"/>
            <a:ext cx="894353" cy="537865"/>
            <a:chOff x="7696200" y="5579533"/>
            <a:chExt cx="894353" cy="537865"/>
          </a:xfrm>
        </p:grpSpPr>
        <p:sp>
          <p:nvSpPr>
            <p:cNvPr id="13" name="TextBox 12"/>
            <p:cNvSpPr txBox="1"/>
            <p:nvPr/>
          </p:nvSpPr>
          <p:spPr>
            <a:xfrm>
              <a:off x="7696200" y="5655733"/>
              <a:ext cx="806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1024</a:t>
              </a:r>
              <a:endParaRPr lang="en-US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88867" y="55795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81914" y="57912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Box Ignore</a:t>
            </a: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1447800"/>
            <a:ext cx="455676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1440" y="1447800"/>
            <a:ext cx="455676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-457200" y="57912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Original</a:t>
            </a:r>
            <a:endParaRPr lang="en-US" sz="3200" dirty="0"/>
          </a:p>
        </p:txBody>
      </p:sp>
      <p:grpSp>
        <p:nvGrpSpPr>
          <p:cNvPr id="7" name="Group 6"/>
          <p:cNvGrpSpPr/>
          <p:nvPr/>
        </p:nvGrpSpPr>
        <p:grpSpPr>
          <a:xfrm>
            <a:off x="8001000" y="5257800"/>
            <a:ext cx="589553" cy="520932"/>
            <a:chOff x="8001000" y="5579533"/>
            <a:chExt cx="589553" cy="520932"/>
          </a:xfrm>
        </p:grpSpPr>
        <p:sp>
          <p:nvSpPr>
            <p:cNvPr id="10" name="TextBox 9"/>
            <p:cNvSpPr txBox="1"/>
            <p:nvPr/>
          </p:nvSpPr>
          <p:spPr>
            <a:xfrm>
              <a:off x="8001000" y="5638800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64</a:t>
              </a:r>
              <a:endParaRPr lang="en-US" sz="2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88867" y="55795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352800" y="5257800"/>
            <a:ext cx="894353" cy="537865"/>
            <a:chOff x="7696200" y="5579533"/>
            <a:chExt cx="894353" cy="537865"/>
          </a:xfrm>
        </p:grpSpPr>
        <p:sp>
          <p:nvSpPr>
            <p:cNvPr id="13" name="TextBox 12"/>
            <p:cNvSpPr txBox="1"/>
            <p:nvPr/>
          </p:nvSpPr>
          <p:spPr>
            <a:xfrm>
              <a:off x="7696200" y="5655733"/>
              <a:ext cx="806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1024</a:t>
              </a:r>
              <a:endParaRPr lang="en-US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88867" y="55795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81914" y="57912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PAM Box</a:t>
            </a: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1447800"/>
            <a:ext cx="455676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1440" y="1447800"/>
            <a:ext cx="455676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-457200" y="57912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Original</a:t>
            </a:r>
            <a:endParaRPr lang="en-US" sz="3200" dirty="0"/>
          </a:p>
        </p:txBody>
      </p:sp>
      <p:grpSp>
        <p:nvGrpSpPr>
          <p:cNvPr id="7" name="Group 6"/>
          <p:cNvGrpSpPr/>
          <p:nvPr/>
        </p:nvGrpSpPr>
        <p:grpSpPr>
          <a:xfrm>
            <a:off x="8001000" y="5257800"/>
            <a:ext cx="589553" cy="520932"/>
            <a:chOff x="8001000" y="5579533"/>
            <a:chExt cx="589553" cy="520932"/>
          </a:xfrm>
        </p:grpSpPr>
        <p:sp>
          <p:nvSpPr>
            <p:cNvPr id="10" name="TextBox 9"/>
            <p:cNvSpPr txBox="1"/>
            <p:nvPr/>
          </p:nvSpPr>
          <p:spPr>
            <a:xfrm>
              <a:off x="8001000" y="5638800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64</a:t>
              </a:r>
              <a:endParaRPr lang="en-US" sz="2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88867" y="55795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352800" y="5257800"/>
            <a:ext cx="894353" cy="537865"/>
            <a:chOff x="7696200" y="5579533"/>
            <a:chExt cx="894353" cy="537865"/>
          </a:xfrm>
        </p:grpSpPr>
        <p:sp>
          <p:nvSpPr>
            <p:cNvPr id="13" name="TextBox 12"/>
            <p:cNvSpPr txBox="1"/>
            <p:nvPr/>
          </p:nvSpPr>
          <p:spPr>
            <a:xfrm>
              <a:off x="7696200" y="5655733"/>
              <a:ext cx="806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1024</a:t>
              </a:r>
              <a:endParaRPr lang="en-US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88867" y="55795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Basis Projection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28600" y="6248400"/>
            <a:ext cx="8763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35"/>
          <p:cNvGrpSpPr/>
          <p:nvPr/>
        </p:nvGrpSpPr>
        <p:grpSpPr>
          <a:xfrm>
            <a:off x="304800" y="3733800"/>
            <a:ext cx="8534400" cy="1371600"/>
            <a:chOff x="304800" y="3733800"/>
            <a:chExt cx="8534400" cy="1371600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1066800" y="3733800"/>
              <a:ext cx="914400" cy="457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04800" y="3733800"/>
              <a:ext cx="76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981200" y="4191000"/>
              <a:ext cx="838200" cy="685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2819400" y="4343400"/>
              <a:ext cx="914400" cy="533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733800" y="4343400"/>
              <a:ext cx="838200" cy="762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4572000" y="4191000"/>
              <a:ext cx="914400" cy="914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5486400" y="3733800"/>
              <a:ext cx="838200" cy="457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324600" y="3733800"/>
              <a:ext cx="838200" cy="304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7162800" y="3810000"/>
              <a:ext cx="914400" cy="2286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8077200" y="3810000"/>
              <a:ext cx="76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752600"/>
            <a:ext cx="8266748" cy="128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3393838" y="6324600"/>
            <a:ext cx="3164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[</a:t>
            </a:r>
            <a:r>
              <a:rPr lang="en-US" sz="2400" dirty="0" err="1" smtClean="0">
                <a:solidFill>
                  <a:schemeClr val="accent1"/>
                </a:solidFill>
              </a:rPr>
              <a:t>Kajiya</a:t>
            </a:r>
            <a:r>
              <a:rPr lang="en-US" sz="2400" dirty="0" smtClean="0">
                <a:solidFill>
                  <a:schemeClr val="accent1"/>
                </a:solidFill>
              </a:rPr>
              <a:t> and </a:t>
            </a:r>
            <a:r>
              <a:rPr lang="en-US" sz="2400" dirty="0" err="1" smtClean="0">
                <a:solidFill>
                  <a:schemeClr val="accent1"/>
                </a:solidFill>
              </a:rPr>
              <a:t>Ullner</a:t>
            </a:r>
            <a:r>
              <a:rPr lang="en-US" sz="2400" dirty="0" smtClean="0">
                <a:solidFill>
                  <a:schemeClr val="accent1"/>
                </a:solidFill>
              </a:rPr>
              <a:t> 1981</a:t>
            </a:r>
            <a:r>
              <a:rPr lang="en-US" sz="2400" dirty="0" smtClean="0"/>
              <a:t>]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46"/>
          <p:cNvGrpSpPr/>
          <p:nvPr/>
        </p:nvGrpSpPr>
        <p:grpSpPr>
          <a:xfrm>
            <a:off x="228600" y="3505200"/>
            <a:ext cx="8763000" cy="2528978"/>
            <a:chOff x="228600" y="3733800"/>
            <a:chExt cx="8763000" cy="2528978"/>
          </a:xfrm>
        </p:grpSpPr>
        <p:grpSp>
          <p:nvGrpSpPr>
            <p:cNvPr id="111" name="Group 24"/>
            <p:cNvGrpSpPr/>
            <p:nvPr/>
          </p:nvGrpSpPr>
          <p:grpSpPr>
            <a:xfrm>
              <a:off x="3733800" y="5105400"/>
              <a:ext cx="1752600" cy="1143000"/>
              <a:chOff x="3733800" y="3733800"/>
              <a:chExt cx="1752600" cy="2514600"/>
            </a:xfrm>
          </p:grpSpPr>
          <p:cxnSp>
            <p:nvCxnSpPr>
              <p:cNvPr id="138" name="Straight Connector 137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25"/>
            <p:cNvGrpSpPr/>
            <p:nvPr/>
          </p:nvGrpSpPr>
          <p:grpSpPr>
            <a:xfrm>
              <a:off x="5486400" y="3733800"/>
              <a:ext cx="1752600" cy="2514600"/>
              <a:chOff x="3733800" y="3733800"/>
              <a:chExt cx="1752600" cy="2514600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" name="Group 28"/>
            <p:cNvGrpSpPr/>
            <p:nvPr/>
          </p:nvGrpSpPr>
          <p:grpSpPr>
            <a:xfrm>
              <a:off x="7239000" y="3810000"/>
              <a:ext cx="1752600" cy="2438400"/>
              <a:chOff x="3733800" y="3733800"/>
              <a:chExt cx="1752600" cy="2514600"/>
            </a:xfrm>
          </p:grpSpPr>
          <p:cxnSp>
            <p:nvCxnSpPr>
              <p:cNvPr id="134" name="Straight Connector 133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 31"/>
            <p:cNvGrpSpPr/>
            <p:nvPr/>
          </p:nvGrpSpPr>
          <p:grpSpPr>
            <a:xfrm>
              <a:off x="228600" y="3733800"/>
              <a:ext cx="1752600" cy="2514600"/>
              <a:chOff x="3733800" y="3733800"/>
              <a:chExt cx="1752600" cy="2514600"/>
            </a:xfrm>
          </p:grpSpPr>
          <p:cxnSp>
            <p:nvCxnSpPr>
              <p:cNvPr id="132" name="Straight Connector 131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Group 34"/>
            <p:cNvGrpSpPr/>
            <p:nvPr/>
          </p:nvGrpSpPr>
          <p:grpSpPr>
            <a:xfrm>
              <a:off x="1981200" y="4876800"/>
              <a:ext cx="1752600" cy="1371600"/>
              <a:chOff x="3733800" y="3733800"/>
              <a:chExt cx="1752600" cy="2514600"/>
            </a:xfrm>
          </p:grpSpPr>
          <p:cxnSp>
            <p:nvCxnSpPr>
              <p:cNvPr id="130" name="Straight Connector 129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" name="Group 39"/>
            <p:cNvGrpSpPr/>
            <p:nvPr/>
          </p:nvGrpSpPr>
          <p:grpSpPr>
            <a:xfrm>
              <a:off x="2861094" y="4343400"/>
              <a:ext cx="1752600" cy="1896374"/>
              <a:chOff x="3733800" y="3733800"/>
              <a:chExt cx="1752600" cy="2514600"/>
            </a:xfrm>
          </p:grpSpPr>
          <p:cxnSp>
            <p:nvCxnSpPr>
              <p:cNvPr id="128" name="Straight Connector 127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7" name="Group 42"/>
            <p:cNvGrpSpPr/>
            <p:nvPr/>
          </p:nvGrpSpPr>
          <p:grpSpPr>
            <a:xfrm>
              <a:off x="4613694" y="4191000"/>
              <a:ext cx="1752600" cy="2048774"/>
              <a:chOff x="3733800" y="3733800"/>
              <a:chExt cx="1752600" cy="2514600"/>
            </a:xfrm>
          </p:grpSpPr>
          <p:cxnSp>
            <p:nvCxnSpPr>
              <p:cNvPr id="126" name="Straight Connector 125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" name="Group 45"/>
            <p:cNvGrpSpPr/>
            <p:nvPr/>
          </p:nvGrpSpPr>
          <p:grpSpPr>
            <a:xfrm>
              <a:off x="6366294" y="4038600"/>
              <a:ext cx="1752600" cy="2201174"/>
              <a:chOff x="3733800" y="3733800"/>
              <a:chExt cx="1752600" cy="2514600"/>
            </a:xfrm>
          </p:grpSpPr>
          <p:cxnSp>
            <p:nvCxnSpPr>
              <p:cNvPr id="124" name="Straight Connector 123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Group 48"/>
            <p:cNvGrpSpPr/>
            <p:nvPr/>
          </p:nvGrpSpPr>
          <p:grpSpPr>
            <a:xfrm>
              <a:off x="1108494" y="4191000"/>
              <a:ext cx="1752600" cy="2048774"/>
              <a:chOff x="3733800" y="3733800"/>
              <a:chExt cx="1752600" cy="2514600"/>
            </a:xfrm>
          </p:grpSpPr>
          <p:cxnSp>
            <p:nvCxnSpPr>
              <p:cNvPr id="122" name="Straight Connector 121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0" name="Straight Connector 119"/>
            <p:cNvCxnSpPr/>
            <p:nvPr/>
          </p:nvCxnSpPr>
          <p:spPr>
            <a:xfrm flipH="1" flipV="1">
              <a:off x="304800" y="3733800"/>
              <a:ext cx="838200" cy="25146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flipV="1">
              <a:off x="8134709" y="3810000"/>
              <a:ext cx="704491" cy="2452778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Basis Projection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28600" y="6034178"/>
            <a:ext cx="8763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304800" y="3519578"/>
            <a:ext cx="8534400" cy="1371600"/>
            <a:chOff x="304800" y="3733800"/>
            <a:chExt cx="8534400" cy="1371600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1066800" y="3733800"/>
              <a:ext cx="914400" cy="457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04800" y="3733800"/>
              <a:ext cx="76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981200" y="4191000"/>
              <a:ext cx="838200" cy="685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2819400" y="4343400"/>
              <a:ext cx="914400" cy="533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733800" y="4343400"/>
              <a:ext cx="838200" cy="762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4572000" y="4191000"/>
              <a:ext cx="914400" cy="914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5486400" y="3733800"/>
              <a:ext cx="838200" cy="457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324600" y="3733800"/>
              <a:ext cx="838200" cy="304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7162800" y="3810000"/>
              <a:ext cx="914400" cy="2286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8077200" y="3810000"/>
              <a:ext cx="76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752600"/>
            <a:ext cx="8266748" cy="128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" name="TextBox 46"/>
          <p:cNvSpPr txBox="1"/>
          <p:nvPr/>
        </p:nvSpPr>
        <p:spPr>
          <a:xfrm>
            <a:off x="3393838" y="6324600"/>
            <a:ext cx="3164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[</a:t>
            </a:r>
            <a:r>
              <a:rPr lang="en-US" sz="2400" dirty="0" err="1" smtClean="0">
                <a:solidFill>
                  <a:schemeClr val="accent1"/>
                </a:solidFill>
              </a:rPr>
              <a:t>Kajiya</a:t>
            </a:r>
            <a:r>
              <a:rPr lang="en-US" sz="2400" dirty="0" smtClean="0">
                <a:solidFill>
                  <a:schemeClr val="accent1"/>
                </a:solidFill>
              </a:rPr>
              <a:t> and </a:t>
            </a:r>
            <a:r>
              <a:rPr lang="en-US" sz="2400" dirty="0" err="1" smtClean="0">
                <a:solidFill>
                  <a:schemeClr val="accent1"/>
                </a:solidFill>
              </a:rPr>
              <a:t>Ullner</a:t>
            </a:r>
            <a:r>
              <a:rPr lang="en-US" sz="2400" dirty="0" smtClean="0">
                <a:solidFill>
                  <a:schemeClr val="accent1"/>
                </a:solidFill>
              </a:rPr>
              <a:t> 1981</a:t>
            </a:r>
            <a:r>
              <a:rPr lang="en-US" sz="2400" dirty="0" smtClean="0"/>
              <a:t>]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46"/>
          <p:cNvGrpSpPr/>
          <p:nvPr/>
        </p:nvGrpSpPr>
        <p:grpSpPr>
          <a:xfrm>
            <a:off x="228600" y="3505200"/>
            <a:ext cx="8763000" cy="2528978"/>
            <a:chOff x="228600" y="3733800"/>
            <a:chExt cx="8763000" cy="2528978"/>
          </a:xfrm>
        </p:grpSpPr>
        <p:grpSp>
          <p:nvGrpSpPr>
            <p:cNvPr id="92" name="Group 24"/>
            <p:cNvGrpSpPr/>
            <p:nvPr/>
          </p:nvGrpSpPr>
          <p:grpSpPr>
            <a:xfrm>
              <a:off x="3733800" y="5105400"/>
              <a:ext cx="1752600" cy="1143000"/>
              <a:chOff x="3733800" y="3733800"/>
              <a:chExt cx="1752600" cy="2514600"/>
            </a:xfrm>
          </p:grpSpPr>
          <p:cxnSp>
            <p:nvCxnSpPr>
              <p:cNvPr id="124" name="Straight Connector 123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oup 25"/>
            <p:cNvGrpSpPr/>
            <p:nvPr/>
          </p:nvGrpSpPr>
          <p:grpSpPr>
            <a:xfrm>
              <a:off x="5486400" y="3733800"/>
              <a:ext cx="1752600" cy="2514600"/>
              <a:chOff x="3733800" y="3733800"/>
              <a:chExt cx="1752600" cy="2514600"/>
            </a:xfrm>
          </p:grpSpPr>
          <p:cxnSp>
            <p:nvCxnSpPr>
              <p:cNvPr id="122" name="Straight Connector 121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28"/>
            <p:cNvGrpSpPr/>
            <p:nvPr/>
          </p:nvGrpSpPr>
          <p:grpSpPr>
            <a:xfrm>
              <a:off x="7239000" y="3810000"/>
              <a:ext cx="1752600" cy="2438400"/>
              <a:chOff x="3733800" y="3733800"/>
              <a:chExt cx="1752600" cy="2514600"/>
            </a:xfrm>
          </p:grpSpPr>
          <p:cxnSp>
            <p:nvCxnSpPr>
              <p:cNvPr id="120" name="Straight Connector 119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Group 31"/>
            <p:cNvGrpSpPr/>
            <p:nvPr/>
          </p:nvGrpSpPr>
          <p:grpSpPr>
            <a:xfrm>
              <a:off x="228600" y="3733800"/>
              <a:ext cx="1752600" cy="2514600"/>
              <a:chOff x="3733800" y="3733800"/>
              <a:chExt cx="1752600" cy="2514600"/>
            </a:xfrm>
          </p:grpSpPr>
          <p:cxnSp>
            <p:nvCxnSpPr>
              <p:cNvPr id="118" name="Straight Connector 117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34"/>
            <p:cNvGrpSpPr/>
            <p:nvPr/>
          </p:nvGrpSpPr>
          <p:grpSpPr>
            <a:xfrm>
              <a:off x="1981200" y="4876800"/>
              <a:ext cx="1752600" cy="1371600"/>
              <a:chOff x="3733800" y="3733800"/>
              <a:chExt cx="1752600" cy="2514600"/>
            </a:xfrm>
          </p:grpSpPr>
          <p:cxnSp>
            <p:nvCxnSpPr>
              <p:cNvPr id="116" name="Straight Connector 115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oup 39"/>
            <p:cNvGrpSpPr/>
            <p:nvPr/>
          </p:nvGrpSpPr>
          <p:grpSpPr>
            <a:xfrm>
              <a:off x="2861094" y="4343400"/>
              <a:ext cx="1752600" cy="1896374"/>
              <a:chOff x="3733800" y="3733800"/>
              <a:chExt cx="1752600" cy="2514600"/>
            </a:xfrm>
          </p:grpSpPr>
          <p:cxnSp>
            <p:nvCxnSpPr>
              <p:cNvPr id="114" name="Straight Connector 113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42"/>
            <p:cNvGrpSpPr/>
            <p:nvPr/>
          </p:nvGrpSpPr>
          <p:grpSpPr>
            <a:xfrm>
              <a:off x="4613694" y="4191000"/>
              <a:ext cx="1752600" cy="2048774"/>
              <a:chOff x="3733800" y="3733800"/>
              <a:chExt cx="1752600" cy="2514600"/>
            </a:xfrm>
          </p:grpSpPr>
          <p:cxnSp>
            <p:nvCxnSpPr>
              <p:cNvPr id="112" name="Straight Connector 111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Group 45"/>
            <p:cNvGrpSpPr/>
            <p:nvPr/>
          </p:nvGrpSpPr>
          <p:grpSpPr>
            <a:xfrm>
              <a:off x="6366294" y="4038600"/>
              <a:ext cx="1752600" cy="2201174"/>
              <a:chOff x="3733800" y="3733800"/>
              <a:chExt cx="1752600" cy="2514600"/>
            </a:xfrm>
          </p:grpSpPr>
          <p:cxnSp>
            <p:nvCxnSpPr>
              <p:cNvPr id="110" name="Straight Connector 109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Group 48"/>
            <p:cNvGrpSpPr/>
            <p:nvPr/>
          </p:nvGrpSpPr>
          <p:grpSpPr>
            <a:xfrm>
              <a:off x="1108494" y="4191000"/>
              <a:ext cx="1752600" cy="2048774"/>
              <a:chOff x="3733800" y="3733800"/>
              <a:chExt cx="1752600" cy="2514600"/>
            </a:xfrm>
          </p:grpSpPr>
          <p:cxnSp>
            <p:nvCxnSpPr>
              <p:cNvPr id="108" name="Straight Connector 107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4" name="Straight Connector 103"/>
            <p:cNvCxnSpPr/>
            <p:nvPr/>
          </p:nvCxnSpPr>
          <p:spPr>
            <a:xfrm flipH="1" flipV="1">
              <a:off x="304800" y="3733800"/>
              <a:ext cx="838200" cy="25146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8134709" y="3810000"/>
              <a:ext cx="704491" cy="2452778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Basis Projection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28600" y="6034178"/>
            <a:ext cx="8763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35"/>
          <p:cNvGrpSpPr/>
          <p:nvPr/>
        </p:nvGrpSpPr>
        <p:grpSpPr>
          <a:xfrm>
            <a:off x="304800" y="3519578"/>
            <a:ext cx="8534400" cy="1371600"/>
            <a:chOff x="304800" y="3733800"/>
            <a:chExt cx="8534400" cy="1371600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1066800" y="3733800"/>
              <a:ext cx="914400" cy="457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04800" y="3733800"/>
              <a:ext cx="76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981200" y="4191000"/>
              <a:ext cx="838200" cy="685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2819400" y="4343400"/>
              <a:ext cx="914400" cy="533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733800" y="4343400"/>
              <a:ext cx="838200" cy="762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4572000" y="4191000"/>
              <a:ext cx="914400" cy="914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5486400" y="3733800"/>
              <a:ext cx="838200" cy="457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324600" y="3733800"/>
              <a:ext cx="838200" cy="304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7162800" y="3810000"/>
              <a:ext cx="914400" cy="2286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8077200" y="3810000"/>
              <a:ext cx="76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108"/>
          <p:cNvGrpSpPr/>
          <p:nvPr/>
        </p:nvGrpSpPr>
        <p:grpSpPr>
          <a:xfrm>
            <a:off x="228600" y="3519578"/>
            <a:ext cx="8610600" cy="1219200"/>
            <a:chOff x="228600" y="3733800"/>
            <a:chExt cx="8610600" cy="1219200"/>
          </a:xfrm>
        </p:grpSpPr>
        <p:cxnSp>
          <p:nvCxnSpPr>
            <p:cNvPr id="80" name="Straight Connector 79"/>
            <p:cNvCxnSpPr/>
            <p:nvPr/>
          </p:nvCxnSpPr>
          <p:spPr>
            <a:xfrm>
              <a:off x="228600" y="3810000"/>
              <a:ext cx="1371600" cy="76200"/>
            </a:xfrm>
            <a:prstGeom prst="line">
              <a:avLst/>
            </a:prstGeom>
            <a:ln w="381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1600200" y="3886200"/>
              <a:ext cx="2057400" cy="1066800"/>
            </a:xfrm>
            <a:prstGeom prst="line">
              <a:avLst/>
            </a:prstGeom>
            <a:ln w="381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V="1">
              <a:off x="3657600" y="4114800"/>
              <a:ext cx="2057400" cy="838200"/>
            </a:xfrm>
            <a:prstGeom prst="line">
              <a:avLst/>
            </a:prstGeom>
            <a:ln w="381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5715000" y="3733800"/>
              <a:ext cx="2057400" cy="381000"/>
            </a:xfrm>
            <a:prstGeom prst="line">
              <a:avLst/>
            </a:prstGeom>
            <a:ln w="381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7772400" y="3733800"/>
              <a:ext cx="1066800" cy="152400"/>
            </a:xfrm>
            <a:prstGeom prst="line">
              <a:avLst/>
            </a:prstGeom>
            <a:ln w="381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752600"/>
            <a:ext cx="8266748" cy="128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" name="TextBox 51"/>
          <p:cNvSpPr txBox="1"/>
          <p:nvPr/>
        </p:nvSpPr>
        <p:spPr>
          <a:xfrm>
            <a:off x="3393838" y="6324600"/>
            <a:ext cx="3164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[</a:t>
            </a:r>
            <a:r>
              <a:rPr lang="en-US" sz="2400" dirty="0" err="1" smtClean="0">
                <a:solidFill>
                  <a:schemeClr val="accent1"/>
                </a:solidFill>
              </a:rPr>
              <a:t>Kajiya</a:t>
            </a:r>
            <a:r>
              <a:rPr lang="en-US" sz="2400" dirty="0" smtClean="0">
                <a:solidFill>
                  <a:schemeClr val="accent1"/>
                </a:solidFill>
              </a:rPr>
              <a:t> and </a:t>
            </a:r>
            <a:r>
              <a:rPr lang="en-US" sz="2400" dirty="0" err="1" smtClean="0">
                <a:solidFill>
                  <a:schemeClr val="accent1"/>
                </a:solidFill>
              </a:rPr>
              <a:t>Ullner</a:t>
            </a:r>
            <a:r>
              <a:rPr lang="en-US" sz="2400" dirty="0" smtClean="0">
                <a:solidFill>
                  <a:schemeClr val="accent1"/>
                </a:solidFill>
              </a:rPr>
              <a:t> 1981</a:t>
            </a:r>
            <a:r>
              <a:rPr lang="en-US" sz="2400" dirty="0" smtClean="0"/>
              <a:t>]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6"/>
          <p:cNvGrpSpPr/>
          <p:nvPr/>
        </p:nvGrpSpPr>
        <p:grpSpPr>
          <a:xfrm>
            <a:off x="228600" y="3505200"/>
            <a:ext cx="8763000" cy="2528978"/>
            <a:chOff x="228600" y="3733800"/>
            <a:chExt cx="8763000" cy="2528978"/>
          </a:xfrm>
        </p:grpSpPr>
        <p:grpSp>
          <p:nvGrpSpPr>
            <p:cNvPr id="8" name="Group 24"/>
            <p:cNvGrpSpPr/>
            <p:nvPr/>
          </p:nvGrpSpPr>
          <p:grpSpPr>
            <a:xfrm>
              <a:off x="3733800" y="5105400"/>
              <a:ext cx="1752600" cy="1143000"/>
              <a:chOff x="3733800" y="3733800"/>
              <a:chExt cx="1752600" cy="2514600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25"/>
            <p:cNvGrpSpPr/>
            <p:nvPr/>
          </p:nvGrpSpPr>
          <p:grpSpPr>
            <a:xfrm>
              <a:off x="5486400" y="3733800"/>
              <a:ext cx="1752600" cy="2514600"/>
              <a:chOff x="3733800" y="3733800"/>
              <a:chExt cx="1752600" cy="2514600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28"/>
            <p:cNvGrpSpPr/>
            <p:nvPr/>
          </p:nvGrpSpPr>
          <p:grpSpPr>
            <a:xfrm>
              <a:off x="7239000" y="3810000"/>
              <a:ext cx="1752600" cy="2438400"/>
              <a:chOff x="3733800" y="3733800"/>
              <a:chExt cx="1752600" cy="2514600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31"/>
            <p:cNvGrpSpPr/>
            <p:nvPr/>
          </p:nvGrpSpPr>
          <p:grpSpPr>
            <a:xfrm>
              <a:off x="228600" y="3733800"/>
              <a:ext cx="1752600" cy="2514600"/>
              <a:chOff x="3733800" y="3733800"/>
              <a:chExt cx="1752600" cy="2514600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34"/>
            <p:cNvGrpSpPr/>
            <p:nvPr/>
          </p:nvGrpSpPr>
          <p:grpSpPr>
            <a:xfrm>
              <a:off x="1981200" y="4876800"/>
              <a:ext cx="1752600" cy="1371600"/>
              <a:chOff x="3733800" y="3733800"/>
              <a:chExt cx="1752600" cy="2514600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39"/>
            <p:cNvGrpSpPr/>
            <p:nvPr/>
          </p:nvGrpSpPr>
          <p:grpSpPr>
            <a:xfrm>
              <a:off x="2861094" y="4343400"/>
              <a:ext cx="1752600" cy="1896374"/>
              <a:chOff x="3733800" y="3733800"/>
              <a:chExt cx="1752600" cy="2514600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42"/>
            <p:cNvGrpSpPr/>
            <p:nvPr/>
          </p:nvGrpSpPr>
          <p:grpSpPr>
            <a:xfrm>
              <a:off x="4613694" y="4191000"/>
              <a:ext cx="1752600" cy="2048774"/>
              <a:chOff x="3733800" y="3733800"/>
              <a:chExt cx="1752600" cy="2514600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45"/>
            <p:cNvGrpSpPr/>
            <p:nvPr/>
          </p:nvGrpSpPr>
          <p:grpSpPr>
            <a:xfrm>
              <a:off x="6366294" y="4038600"/>
              <a:ext cx="1752600" cy="2201174"/>
              <a:chOff x="3733800" y="3733800"/>
              <a:chExt cx="1752600" cy="2514600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48"/>
            <p:cNvGrpSpPr/>
            <p:nvPr/>
          </p:nvGrpSpPr>
          <p:grpSpPr>
            <a:xfrm>
              <a:off x="1108494" y="4191000"/>
              <a:ext cx="1752600" cy="2048774"/>
              <a:chOff x="3733800" y="3733800"/>
              <a:chExt cx="1752600" cy="2514600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 flipV="1">
                <a:off x="3733800" y="3733800"/>
                <a:ext cx="8382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H="1" flipV="1">
                <a:off x="4572000" y="3733800"/>
                <a:ext cx="914400" cy="25146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Straight Connector 56"/>
            <p:cNvCxnSpPr/>
            <p:nvPr/>
          </p:nvCxnSpPr>
          <p:spPr>
            <a:xfrm flipH="1" flipV="1">
              <a:off x="304800" y="3733800"/>
              <a:ext cx="838200" cy="25146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8134709" y="3810000"/>
              <a:ext cx="704491" cy="2452778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97"/>
          <p:cNvGrpSpPr/>
          <p:nvPr/>
        </p:nvGrpSpPr>
        <p:grpSpPr>
          <a:xfrm>
            <a:off x="457200" y="3519578"/>
            <a:ext cx="8305800" cy="2514601"/>
            <a:chOff x="457200" y="3733800"/>
            <a:chExt cx="8305800" cy="2514601"/>
          </a:xfrm>
        </p:grpSpPr>
        <p:grpSp>
          <p:nvGrpSpPr>
            <p:cNvPr id="18" name="Group 4"/>
            <p:cNvGrpSpPr/>
            <p:nvPr/>
          </p:nvGrpSpPr>
          <p:grpSpPr>
            <a:xfrm>
              <a:off x="1600200" y="4953001"/>
              <a:ext cx="4114800" cy="1295400"/>
              <a:chOff x="1600200" y="4212772"/>
              <a:chExt cx="4114800" cy="2035628"/>
            </a:xfrm>
          </p:grpSpPr>
          <p:cxnSp>
            <p:nvCxnSpPr>
              <p:cNvPr id="6" name="Straight Connector 5"/>
              <p:cNvCxnSpPr/>
              <p:nvPr/>
            </p:nvCxnSpPr>
            <p:spPr>
              <a:xfrm flipV="1">
                <a:off x="1600200" y="4212772"/>
                <a:ext cx="2057400" cy="2035628"/>
              </a:xfrm>
              <a:prstGeom prst="line">
                <a:avLst/>
              </a:prstGeom>
              <a:ln w="635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flipH="1" flipV="1">
                <a:off x="3657600" y="4212772"/>
                <a:ext cx="2057400" cy="2035628"/>
              </a:xfrm>
              <a:prstGeom prst="line">
                <a:avLst/>
              </a:prstGeom>
              <a:ln w="635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95"/>
            <p:cNvGrpSpPr/>
            <p:nvPr/>
          </p:nvGrpSpPr>
          <p:grpSpPr>
            <a:xfrm>
              <a:off x="5715000" y="3733800"/>
              <a:ext cx="3048000" cy="2514600"/>
              <a:chOff x="5715000" y="3733800"/>
              <a:chExt cx="3048000" cy="2514600"/>
            </a:xfrm>
          </p:grpSpPr>
          <p:cxnSp>
            <p:nvCxnSpPr>
              <p:cNvPr id="78" name="Straight Connector 77"/>
              <p:cNvCxnSpPr/>
              <p:nvPr/>
            </p:nvCxnSpPr>
            <p:spPr>
              <a:xfrm flipV="1">
                <a:off x="5715000" y="3733800"/>
                <a:ext cx="2057400" cy="2514600"/>
              </a:xfrm>
              <a:prstGeom prst="line">
                <a:avLst/>
              </a:prstGeom>
              <a:ln w="635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H="1" flipV="1">
                <a:off x="7772400" y="3733800"/>
                <a:ext cx="990600" cy="1219200"/>
              </a:xfrm>
              <a:prstGeom prst="line">
                <a:avLst/>
              </a:prstGeom>
              <a:ln w="635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1" name="Straight Connector 80"/>
            <p:cNvCxnSpPr/>
            <p:nvPr/>
          </p:nvCxnSpPr>
          <p:spPr>
            <a:xfrm flipV="1">
              <a:off x="7772400" y="5029200"/>
              <a:ext cx="990600" cy="12192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 flipV="1">
              <a:off x="457200" y="4876800"/>
              <a:ext cx="1143000" cy="13716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82"/>
            <p:cNvGrpSpPr/>
            <p:nvPr/>
          </p:nvGrpSpPr>
          <p:grpSpPr>
            <a:xfrm>
              <a:off x="3657600" y="4114800"/>
              <a:ext cx="4114800" cy="2133601"/>
              <a:chOff x="1600200" y="3640666"/>
              <a:chExt cx="4114800" cy="2607734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 flipV="1">
                <a:off x="1600200" y="3640666"/>
                <a:ext cx="2057400" cy="2607733"/>
              </a:xfrm>
              <a:prstGeom prst="line">
                <a:avLst/>
              </a:prstGeom>
              <a:ln w="635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H="1" flipV="1">
                <a:off x="3657600" y="3640667"/>
                <a:ext cx="2057400" cy="2607733"/>
              </a:xfrm>
              <a:prstGeom prst="line">
                <a:avLst/>
              </a:prstGeom>
              <a:ln w="635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96"/>
            <p:cNvGrpSpPr/>
            <p:nvPr/>
          </p:nvGrpSpPr>
          <p:grpSpPr>
            <a:xfrm>
              <a:off x="457200" y="3886200"/>
              <a:ext cx="3200400" cy="2362200"/>
              <a:chOff x="457200" y="3733800"/>
              <a:chExt cx="3200400" cy="2514600"/>
            </a:xfrm>
          </p:grpSpPr>
          <p:cxnSp>
            <p:nvCxnSpPr>
              <p:cNvPr id="87" name="Straight Connector 86"/>
              <p:cNvCxnSpPr/>
              <p:nvPr/>
            </p:nvCxnSpPr>
            <p:spPr>
              <a:xfrm flipV="1">
                <a:off x="457200" y="3733800"/>
                <a:ext cx="1143000" cy="1447800"/>
              </a:xfrm>
              <a:prstGeom prst="line">
                <a:avLst/>
              </a:prstGeom>
              <a:ln w="635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flipH="1" flipV="1">
                <a:off x="1600200" y="3733800"/>
                <a:ext cx="2057400" cy="2514600"/>
              </a:xfrm>
              <a:prstGeom prst="line">
                <a:avLst/>
              </a:prstGeom>
              <a:ln w="635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Basis Projection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28600" y="6034178"/>
            <a:ext cx="8763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35"/>
          <p:cNvGrpSpPr/>
          <p:nvPr/>
        </p:nvGrpSpPr>
        <p:grpSpPr>
          <a:xfrm>
            <a:off x="304800" y="3519578"/>
            <a:ext cx="8534400" cy="1371600"/>
            <a:chOff x="304800" y="3733800"/>
            <a:chExt cx="8534400" cy="1371600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1066800" y="3733800"/>
              <a:ext cx="914400" cy="457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04800" y="3733800"/>
              <a:ext cx="76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981200" y="4191000"/>
              <a:ext cx="838200" cy="685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2819400" y="4343400"/>
              <a:ext cx="914400" cy="533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733800" y="4343400"/>
              <a:ext cx="838200" cy="762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4572000" y="4191000"/>
              <a:ext cx="914400" cy="914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5486400" y="3733800"/>
              <a:ext cx="838200" cy="457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324600" y="3733800"/>
              <a:ext cx="838200" cy="304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7162800" y="3810000"/>
              <a:ext cx="914400" cy="2286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8077200" y="3810000"/>
              <a:ext cx="76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108"/>
          <p:cNvGrpSpPr/>
          <p:nvPr/>
        </p:nvGrpSpPr>
        <p:grpSpPr>
          <a:xfrm>
            <a:off x="228600" y="3519578"/>
            <a:ext cx="8610600" cy="1219200"/>
            <a:chOff x="228600" y="3733800"/>
            <a:chExt cx="8610600" cy="1219200"/>
          </a:xfrm>
        </p:grpSpPr>
        <p:cxnSp>
          <p:nvCxnSpPr>
            <p:cNvPr id="99" name="Straight Connector 98"/>
            <p:cNvCxnSpPr/>
            <p:nvPr/>
          </p:nvCxnSpPr>
          <p:spPr>
            <a:xfrm>
              <a:off x="228600" y="3810000"/>
              <a:ext cx="1371600" cy="76200"/>
            </a:xfrm>
            <a:prstGeom prst="line">
              <a:avLst/>
            </a:prstGeom>
            <a:ln w="381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1600200" y="3886200"/>
              <a:ext cx="2057400" cy="1066800"/>
            </a:xfrm>
            <a:prstGeom prst="line">
              <a:avLst/>
            </a:prstGeom>
            <a:ln w="381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3657600" y="4114800"/>
              <a:ext cx="2057400" cy="838200"/>
            </a:xfrm>
            <a:prstGeom prst="line">
              <a:avLst/>
            </a:prstGeom>
            <a:ln w="381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V="1">
              <a:off x="5715000" y="3733800"/>
              <a:ext cx="2057400" cy="381000"/>
            </a:xfrm>
            <a:prstGeom prst="line">
              <a:avLst/>
            </a:prstGeom>
            <a:ln w="381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7772400" y="3733800"/>
              <a:ext cx="1066800" cy="152400"/>
            </a:xfrm>
            <a:prstGeom prst="line">
              <a:avLst/>
            </a:prstGeom>
            <a:ln w="381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752600"/>
            <a:ext cx="8266748" cy="128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7" name="TextBox 76"/>
          <p:cNvSpPr txBox="1"/>
          <p:nvPr/>
        </p:nvSpPr>
        <p:spPr>
          <a:xfrm>
            <a:off x="3393838" y="6324600"/>
            <a:ext cx="3164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[</a:t>
            </a:r>
            <a:r>
              <a:rPr lang="en-US" sz="2400" dirty="0" err="1" smtClean="0">
                <a:solidFill>
                  <a:schemeClr val="accent1"/>
                </a:solidFill>
              </a:rPr>
              <a:t>Kajiya</a:t>
            </a:r>
            <a:r>
              <a:rPr lang="en-US" sz="2400" dirty="0" smtClean="0">
                <a:solidFill>
                  <a:schemeClr val="accent1"/>
                </a:solidFill>
              </a:rPr>
              <a:t> and </a:t>
            </a:r>
            <a:r>
              <a:rPr lang="en-US" sz="2400" dirty="0" err="1" smtClean="0">
                <a:solidFill>
                  <a:schemeClr val="accent1"/>
                </a:solidFill>
              </a:rPr>
              <a:t>Ullner</a:t>
            </a:r>
            <a:r>
              <a:rPr lang="en-US" sz="2400" dirty="0" smtClean="0">
                <a:solidFill>
                  <a:schemeClr val="accent1"/>
                </a:solidFill>
              </a:rPr>
              <a:t> 1981</a:t>
            </a:r>
            <a:r>
              <a:rPr lang="en-US" sz="2400" dirty="0" smtClean="0"/>
              <a:t>]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joe\research\mipmap\presentation\images\monsterfrog_charts_3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7400"/>
            <a:ext cx="4622222" cy="3555556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Texture Parameterization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114800" y="3733800"/>
            <a:ext cx="990600" cy="0"/>
          </a:xfrm>
          <a:prstGeom prst="straightConnector1">
            <a:avLst/>
          </a:prstGeom>
          <a:ln w="82550" cap="rnd">
            <a:solidFill>
              <a:schemeClr val="tx1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43400" y="4038600"/>
            <a:ext cx="5429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joe\research\mipmap\presentation\images\monsterfrog_chart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2105574"/>
            <a:ext cx="3380826" cy="3380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Pre/Post-filter Convolution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9058" y="2164652"/>
            <a:ext cx="1177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Real</a:t>
            </a:r>
            <a:endParaRPr lang="en-US" sz="32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188148"/>
            <a:ext cx="6308789" cy="254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393838" y="6324600"/>
            <a:ext cx="3164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[</a:t>
            </a:r>
            <a:r>
              <a:rPr lang="en-US" sz="2400" dirty="0" err="1" smtClean="0">
                <a:solidFill>
                  <a:schemeClr val="accent1"/>
                </a:solidFill>
              </a:rPr>
              <a:t>Kajiya</a:t>
            </a:r>
            <a:r>
              <a:rPr lang="en-US" sz="2400" dirty="0" smtClean="0">
                <a:solidFill>
                  <a:schemeClr val="accent1"/>
                </a:solidFill>
              </a:rPr>
              <a:t> and </a:t>
            </a:r>
            <a:r>
              <a:rPr lang="en-US" sz="2400" dirty="0" err="1" smtClean="0">
                <a:solidFill>
                  <a:schemeClr val="accent1"/>
                </a:solidFill>
              </a:rPr>
              <a:t>Ullner</a:t>
            </a:r>
            <a:r>
              <a:rPr lang="en-US" sz="2400" dirty="0" smtClean="0">
                <a:solidFill>
                  <a:schemeClr val="accent1"/>
                </a:solidFill>
              </a:rPr>
              <a:t> 1981</a:t>
            </a:r>
            <a:r>
              <a:rPr lang="en-US" sz="2400" dirty="0" smtClean="0"/>
              <a:t>]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Pre/Post-filter Convolution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9058" y="2164656"/>
            <a:ext cx="1177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Real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188148"/>
            <a:ext cx="6308789" cy="254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393838" y="6324600"/>
            <a:ext cx="3164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[</a:t>
            </a:r>
            <a:r>
              <a:rPr lang="en-US" sz="2400" dirty="0" err="1" smtClean="0">
                <a:solidFill>
                  <a:schemeClr val="accent1"/>
                </a:solidFill>
              </a:rPr>
              <a:t>Kajiya</a:t>
            </a:r>
            <a:r>
              <a:rPr lang="en-US" sz="2400" dirty="0" smtClean="0">
                <a:solidFill>
                  <a:schemeClr val="accent1"/>
                </a:solidFill>
              </a:rPr>
              <a:t> and </a:t>
            </a:r>
            <a:r>
              <a:rPr lang="en-US" sz="2400" dirty="0" err="1" smtClean="0">
                <a:solidFill>
                  <a:schemeClr val="accent1"/>
                </a:solidFill>
              </a:rPr>
              <a:t>Ullner</a:t>
            </a:r>
            <a:r>
              <a:rPr lang="en-US" sz="2400" dirty="0" smtClean="0">
                <a:solidFill>
                  <a:schemeClr val="accent1"/>
                </a:solidFill>
              </a:rPr>
              <a:t> 1981</a:t>
            </a:r>
            <a:r>
              <a:rPr lang="en-US" sz="2400" dirty="0" smtClean="0"/>
              <a:t>]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Pre/Post-filter Convolution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9058" y="2164652"/>
            <a:ext cx="1177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Real</a:t>
            </a:r>
            <a:endParaRPr lang="en-US" sz="32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188148"/>
            <a:ext cx="6308789" cy="254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393838" y="6324600"/>
            <a:ext cx="3164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[</a:t>
            </a:r>
            <a:r>
              <a:rPr lang="en-US" sz="2400" dirty="0" err="1" smtClean="0">
                <a:solidFill>
                  <a:schemeClr val="accent1"/>
                </a:solidFill>
              </a:rPr>
              <a:t>Kajiya</a:t>
            </a:r>
            <a:r>
              <a:rPr lang="en-US" sz="2400" dirty="0" smtClean="0">
                <a:solidFill>
                  <a:schemeClr val="accent1"/>
                </a:solidFill>
              </a:rPr>
              <a:t> and </a:t>
            </a:r>
            <a:r>
              <a:rPr lang="en-US" sz="2400" dirty="0" err="1" smtClean="0">
                <a:solidFill>
                  <a:schemeClr val="accent1"/>
                </a:solidFill>
              </a:rPr>
              <a:t>Ullner</a:t>
            </a:r>
            <a:r>
              <a:rPr lang="en-US" sz="2400" dirty="0" smtClean="0">
                <a:solidFill>
                  <a:schemeClr val="accent1"/>
                </a:solidFill>
              </a:rPr>
              <a:t> 1981</a:t>
            </a:r>
            <a:r>
              <a:rPr lang="en-US" sz="2400" dirty="0" smtClean="0"/>
              <a:t>]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Pre/Post-filter Convolution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9058" y="2133600"/>
            <a:ext cx="1177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Real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4800600"/>
            <a:ext cx="1731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Fourier</a:t>
            </a:r>
            <a:endParaRPr lang="en-US" sz="32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799808"/>
            <a:ext cx="6308789" cy="2600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188148"/>
            <a:ext cx="6308789" cy="254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393838" y="6324600"/>
            <a:ext cx="3164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[</a:t>
            </a:r>
            <a:r>
              <a:rPr lang="en-US" sz="2400" dirty="0" err="1" smtClean="0">
                <a:solidFill>
                  <a:schemeClr val="accent1"/>
                </a:solidFill>
              </a:rPr>
              <a:t>Kajiya</a:t>
            </a:r>
            <a:r>
              <a:rPr lang="en-US" sz="2400" dirty="0" smtClean="0">
                <a:solidFill>
                  <a:schemeClr val="accent1"/>
                </a:solidFill>
              </a:rPr>
              <a:t> and </a:t>
            </a:r>
            <a:r>
              <a:rPr lang="en-US" sz="2400" dirty="0" err="1" smtClean="0">
                <a:solidFill>
                  <a:schemeClr val="accent1"/>
                </a:solidFill>
              </a:rPr>
              <a:t>Ullner</a:t>
            </a:r>
            <a:r>
              <a:rPr lang="en-US" sz="2400" dirty="0" smtClean="0">
                <a:solidFill>
                  <a:schemeClr val="accent1"/>
                </a:solidFill>
              </a:rPr>
              <a:t> 1981</a:t>
            </a:r>
            <a:r>
              <a:rPr lang="en-US" sz="2400" dirty="0" smtClean="0"/>
              <a:t>]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Optimized Filtering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413886" y="61722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Original</a:t>
            </a:r>
            <a:endParaRPr lang="en-US" sz="3200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" y="1447800"/>
            <a:ext cx="4145280" cy="414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962400" y="61722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Box</a:t>
            </a:r>
            <a:endParaRPr lang="en-US" sz="32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447800"/>
            <a:ext cx="4145280" cy="414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Group 9"/>
          <p:cNvGrpSpPr/>
          <p:nvPr/>
        </p:nvGrpSpPr>
        <p:grpSpPr>
          <a:xfrm>
            <a:off x="8001000" y="5562600"/>
            <a:ext cx="589553" cy="520932"/>
            <a:chOff x="8001000" y="5579533"/>
            <a:chExt cx="589553" cy="520932"/>
          </a:xfrm>
        </p:grpSpPr>
        <p:sp>
          <p:nvSpPr>
            <p:cNvPr id="11" name="TextBox 10"/>
            <p:cNvSpPr txBox="1"/>
            <p:nvPr/>
          </p:nvSpPr>
          <p:spPr>
            <a:xfrm>
              <a:off x="8001000" y="5638800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64</a:t>
              </a:r>
              <a:endParaRPr lang="en-US" sz="2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88867" y="55795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429000" y="5562600"/>
            <a:ext cx="741953" cy="537865"/>
            <a:chOff x="7848600" y="5579533"/>
            <a:chExt cx="741953" cy="537865"/>
          </a:xfrm>
        </p:grpSpPr>
        <p:sp>
          <p:nvSpPr>
            <p:cNvPr id="14" name="TextBox 13"/>
            <p:cNvSpPr txBox="1"/>
            <p:nvPr/>
          </p:nvSpPr>
          <p:spPr>
            <a:xfrm>
              <a:off x="7848600" y="5655733"/>
              <a:ext cx="6511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256</a:t>
              </a:r>
              <a:endParaRPr lang="en-US" sz="2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88867" y="55795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Optimized Filtering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413886" y="61722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Original</a:t>
            </a:r>
            <a:endParaRPr lang="en-US" sz="3200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" y="1447800"/>
            <a:ext cx="4145280" cy="414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962400" y="61722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Optimized Bilinear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447800"/>
            <a:ext cx="4145280" cy="414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" name="Group 10"/>
          <p:cNvGrpSpPr/>
          <p:nvPr/>
        </p:nvGrpSpPr>
        <p:grpSpPr>
          <a:xfrm>
            <a:off x="8001000" y="5562600"/>
            <a:ext cx="589553" cy="520932"/>
            <a:chOff x="8001000" y="5579533"/>
            <a:chExt cx="589553" cy="520932"/>
          </a:xfrm>
        </p:grpSpPr>
        <p:sp>
          <p:nvSpPr>
            <p:cNvPr id="12" name="TextBox 11"/>
            <p:cNvSpPr txBox="1"/>
            <p:nvPr/>
          </p:nvSpPr>
          <p:spPr>
            <a:xfrm>
              <a:off x="8001000" y="5638800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64</a:t>
              </a:r>
              <a:endParaRPr lang="en-US" sz="2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88867" y="55795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429000" y="5562600"/>
            <a:ext cx="741953" cy="537865"/>
            <a:chOff x="7848600" y="5579533"/>
            <a:chExt cx="741953" cy="537865"/>
          </a:xfrm>
        </p:grpSpPr>
        <p:sp>
          <p:nvSpPr>
            <p:cNvPr id="15" name="TextBox 14"/>
            <p:cNvSpPr txBox="1"/>
            <p:nvPr/>
          </p:nvSpPr>
          <p:spPr>
            <a:xfrm>
              <a:off x="7848600" y="5655733"/>
              <a:ext cx="6511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256</a:t>
              </a:r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88867" y="55795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Optimized Filtering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413886" y="61722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Original</a:t>
            </a:r>
            <a:endParaRPr lang="en-US" sz="3200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" y="1447800"/>
            <a:ext cx="4145280" cy="414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962400" y="61722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Constrained Bilinear</a:t>
            </a:r>
            <a:endParaRPr lang="en-US" sz="32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447800"/>
            <a:ext cx="4145280" cy="414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" name="Group 10"/>
          <p:cNvGrpSpPr/>
          <p:nvPr/>
        </p:nvGrpSpPr>
        <p:grpSpPr>
          <a:xfrm>
            <a:off x="8001000" y="5562600"/>
            <a:ext cx="589553" cy="520932"/>
            <a:chOff x="8001000" y="5579533"/>
            <a:chExt cx="589553" cy="520932"/>
          </a:xfrm>
        </p:grpSpPr>
        <p:sp>
          <p:nvSpPr>
            <p:cNvPr id="12" name="TextBox 11"/>
            <p:cNvSpPr txBox="1"/>
            <p:nvPr/>
          </p:nvSpPr>
          <p:spPr>
            <a:xfrm>
              <a:off x="8001000" y="5638800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64</a:t>
              </a:r>
              <a:endParaRPr lang="en-US" sz="2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88867" y="55795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429000" y="5562600"/>
            <a:ext cx="741953" cy="537865"/>
            <a:chOff x="7848600" y="5579533"/>
            <a:chExt cx="741953" cy="537865"/>
          </a:xfrm>
        </p:grpSpPr>
        <p:sp>
          <p:nvSpPr>
            <p:cNvPr id="15" name="TextBox 14"/>
            <p:cNvSpPr txBox="1"/>
            <p:nvPr/>
          </p:nvSpPr>
          <p:spPr>
            <a:xfrm>
              <a:off x="7848600" y="5655733"/>
              <a:ext cx="6511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256</a:t>
              </a:r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88867" y="55795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Trilinear Basis</a:t>
            </a:r>
            <a:endParaRPr lang="en-US" dirty="0"/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674" y="5257800"/>
            <a:ext cx="8606652" cy="132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01" name="Picture 13" descr="C:\joe\research\mipmap\presentation\images\tri_stack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3774" y="1587502"/>
            <a:ext cx="4121626" cy="31368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Trilinear Basis</a:t>
            </a:r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674" y="5257800"/>
            <a:ext cx="8606652" cy="132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4" descr="C:\joe\research\mipmap\presentation\images\tri_stack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3774" y="1587502"/>
            <a:ext cx="4121626" cy="31368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Trilinear Basis</a:t>
            </a:r>
            <a:endParaRPr lang="en-US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674" y="5257800"/>
            <a:ext cx="8606652" cy="132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5" descr="C:\joe\research\mipmap\presentation\images\tri_stack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3774" y="1587502"/>
            <a:ext cx="4121626" cy="31368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7400"/>
            <a:ext cx="4622222" cy="3555556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Texture Parameterization</a:t>
            </a:r>
            <a:endParaRPr lang="en-US" dirty="0"/>
          </a:p>
        </p:txBody>
      </p:sp>
      <p:pic>
        <p:nvPicPr>
          <p:cNvPr id="5" name="Picture 2" descr="C:\joe\research\mipmap\param_warp\monsterfrog_results\mip_1_bo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105574"/>
            <a:ext cx="3380826" cy="3380826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>
            <a:off x="4114800" y="3733800"/>
            <a:ext cx="990600" cy="0"/>
          </a:xfrm>
          <a:prstGeom prst="straightConnector1">
            <a:avLst/>
          </a:prstGeom>
          <a:ln w="82550" cap="rnd">
            <a:solidFill>
              <a:schemeClr val="tx1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43400" y="4038600"/>
            <a:ext cx="5429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Trilinear Basis</a:t>
            </a:r>
            <a:endParaRPr lang="en-US" dirty="0"/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674" y="5257800"/>
            <a:ext cx="8606652" cy="132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143000"/>
            <a:ext cx="2225502" cy="1711924"/>
          </a:xfrm>
          <a:prstGeom prst="rect">
            <a:avLst/>
          </a:prstGeom>
          <a:noFill/>
        </p:spPr>
      </p:pic>
      <p:pic>
        <p:nvPicPr>
          <p:cNvPr id="8" name="Picture 2" descr="C:\joe\research\mipmap\param_warp\monsterfrog_results\mip_1_bo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2061" y="3473660"/>
            <a:ext cx="1631740" cy="1631740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>
            <a:off x="6553200" y="2895600"/>
            <a:ext cx="0" cy="533400"/>
          </a:xfrm>
          <a:prstGeom prst="straightConnector1">
            <a:avLst/>
          </a:prstGeom>
          <a:ln w="50800" cap="rnd">
            <a:solidFill>
              <a:schemeClr val="tx1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3962400"/>
            <a:ext cx="43367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2895600"/>
            <a:ext cx="462246" cy="529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5" descr="C:\joe\research\mipmap\presentation\images\tri_stack_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3774" y="1587502"/>
            <a:ext cx="4121626" cy="3136898"/>
          </a:xfrm>
          <a:prstGeom prst="rect">
            <a:avLst/>
          </a:prstGeom>
          <a:noFill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1828800"/>
            <a:ext cx="388282" cy="376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Trilinear Basis</a:t>
            </a:r>
            <a:endParaRPr lang="en-US" dirty="0"/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674" y="5257800"/>
            <a:ext cx="8606652" cy="132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143000"/>
            <a:ext cx="2225502" cy="1711924"/>
          </a:xfrm>
          <a:prstGeom prst="rect">
            <a:avLst/>
          </a:prstGeom>
          <a:noFill/>
        </p:spPr>
      </p:pic>
      <p:pic>
        <p:nvPicPr>
          <p:cNvPr id="8" name="Picture 2" descr="C:\joe\research\mipmap\param_warp\monsterfrog_results\mip_1_bo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2061" y="3473660"/>
            <a:ext cx="1631740" cy="1631740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>
            <a:off x="6553200" y="2895600"/>
            <a:ext cx="0" cy="533400"/>
          </a:xfrm>
          <a:prstGeom prst="straightConnector1">
            <a:avLst/>
          </a:prstGeom>
          <a:ln w="50800" cap="rnd">
            <a:solidFill>
              <a:schemeClr val="tx1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1828800"/>
            <a:ext cx="388282" cy="376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3962400"/>
            <a:ext cx="43367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5600" y="2895600"/>
            <a:ext cx="462246" cy="529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5" descr="C:\joe\research\mipmap\presentation\images\tri_stack_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3774" y="1587502"/>
            <a:ext cx="4121626" cy="3136898"/>
          </a:xfrm>
          <a:prstGeom prst="rect">
            <a:avLst/>
          </a:prstGeom>
          <a:noFill/>
        </p:spPr>
      </p:pic>
      <p:cxnSp>
        <p:nvCxnSpPr>
          <p:cNvPr id="15" name="Straight Arrow Connector 14"/>
          <p:cNvCxnSpPr/>
          <p:nvPr/>
        </p:nvCxnSpPr>
        <p:spPr>
          <a:xfrm flipV="1">
            <a:off x="685800" y="1676400"/>
            <a:ext cx="0" cy="3048000"/>
          </a:xfrm>
          <a:prstGeom prst="straightConnector1">
            <a:avLst/>
          </a:prstGeom>
          <a:ln w="825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Nonuniform Plane</a:t>
            </a:r>
            <a:endParaRPr lang="en-US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206" y="2107318"/>
            <a:ext cx="1938794" cy="193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167514" y="2793118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Object Mesh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Nonuniform Plane</a:t>
            </a:r>
            <a:endParaRPr lang="en-US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206" y="2107318"/>
            <a:ext cx="1938794" cy="193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9206" y="4393318"/>
            <a:ext cx="1938794" cy="193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3167514" y="5027743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Texture Map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167514" y="2793118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Object Mesh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Nonuniform Plane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2107318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9206" y="2107318"/>
            <a:ext cx="1938794" cy="193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9206" y="4393318"/>
            <a:ext cx="1938794" cy="193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3167514" y="15240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Box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Nonuniform Plane</a:t>
            </a:r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206" y="2107318"/>
            <a:ext cx="1938794" cy="193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9206" y="4393318"/>
            <a:ext cx="1938794" cy="193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167514" y="15240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PAM Box</a:t>
            </a:r>
            <a:endParaRPr lang="en-US" sz="3200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2107318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Nonuniform Plane</a:t>
            </a:r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206" y="2107318"/>
            <a:ext cx="1938794" cy="193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9206" y="4393318"/>
            <a:ext cx="1938794" cy="193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167514" y="15240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PAM Trilinear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2107318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Nonuniform Plane</a:t>
            </a:r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206" y="2107318"/>
            <a:ext cx="1938794" cy="193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9206" y="4393318"/>
            <a:ext cx="1938794" cy="193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167514" y="15240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Box (Anisotropic 16x)</a:t>
            </a:r>
            <a:endParaRPr lang="en-US" sz="3200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2107318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Nonuniform Plane</a:t>
            </a:r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206" y="2107318"/>
            <a:ext cx="1938794" cy="193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9206" y="4393318"/>
            <a:ext cx="1938794" cy="193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167514" y="15240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PAM Box (Anisotropic 16x)</a:t>
            </a:r>
            <a:endParaRPr lang="en-US" sz="3200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2107318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Nonuniform Plane</a:t>
            </a:r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206" y="2107318"/>
            <a:ext cx="1938794" cy="193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9206" y="4393318"/>
            <a:ext cx="1938794" cy="193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167514" y="1524000"/>
            <a:ext cx="55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PAM Trilinear (Anisotropic 16x)</a:t>
            </a:r>
            <a:endParaRPr lang="en-US" sz="3200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2107318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4128230" cy="3175562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MIP-Mapping</a:t>
            </a:r>
            <a:endParaRPr lang="en-US" dirty="0"/>
          </a:p>
        </p:txBody>
      </p:sp>
      <p:pic>
        <p:nvPicPr>
          <p:cNvPr id="4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743200"/>
            <a:ext cx="2064116" cy="1587780"/>
          </a:xfrm>
          <a:prstGeom prst="rect">
            <a:avLst/>
          </a:prstGeom>
          <a:noFill/>
        </p:spPr>
      </p:pic>
      <p:pic>
        <p:nvPicPr>
          <p:cNvPr id="5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3505200"/>
            <a:ext cx="990776" cy="762136"/>
          </a:xfrm>
          <a:prstGeom prst="rect">
            <a:avLst/>
          </a:prstGeom>
          <a:noFill/>
        </p:spPr>
      </p:pic>
      <p:pic>
        <p:nvPicPr>
          <p:cNvPr id="6" name="Picture 5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0" y="3810000"/>
            <a:ext cx="495388" cy="3810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Errors</a:t>
            </a:r>
            <a:endParaRPr lang="en-US" dirty="0"/>
          </a:p>
        </p:txBody>
      </p:sp>
      <p:pic>
        <p:nvPicPr>
          <p:cNvPr id="11267" name="Picture 3" descr="C:\joe\research\mipmap\paper\figures\errors\errors2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63612" y="1075351"/>
            <a:ext cx="7113588" cy="485977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9086" y="6096000"/>
            <a:ext cx="164351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333399"/>
                </a:solidFill>
              </a:rPr>
              <a:t>Box</a:t>
            </a:r>
            <a:endParaRPr lang="en-US" sz="3200" dirty="0">
              <a:solidFill>
                <a:srgbClr val="33339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6096000"/>
            <a:ext cx="1643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993366"/>
                </a:solidFill>
              </a:rPr>
              <a:t>PAM Box</a:t>
            </a:r>
            <a:endParaRPr lang="en-US" sz="3200" dirty="0">
              <a:solidFill>
                <a:srgbClr val="9933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2800" y="6096000"/>
            <a:ext cx="2710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808000"/>
                </a:solidFill>
              </a:rPr>
              <a:t>PAM Bilinear</a:t>
            </a:r>
            <a:endParaRPr lang="en-US" sz="3200" dirty="0">
              <a:solidFill>
                <a:srgbClr val="8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9800" y="6096000"/>
            <a:ext cx="2710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9900"/>
                </a:solidFill>
              </a:rPr>
              <a:t>PAM Trilinear</a:t>
            </a:r>
            <a:endParaRPr lang="en-US" sz="3200" dirty="0">
              <a:solidFill>
                <a:srgbClr val="0099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1430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4800600"/>
            <a:ext cx="441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Preprocessing Times</a:t>
            </a:r>
            <a:endParaRPr lang="en-US" dirty="0"/>
          </a:p>
        </p:txBody>
      </p:sp>
      <p:pic>
        <p:nvPicPr>
          <p:cNvPr id="1026" name="Picture 2" descr="C:\joe\research\mipmap\presentation\images\tim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494" y="1524000"/>
            <a:ext cx="8849106" cy="3260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pic>
        <p:nvPicPr>
          <p:cNvPr id="4" name="Picture 5" descr="C:\joe\research\mipmap\presentation\images\monsterfrog_tent_smar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" y="4745568"/>
            <a:ext cx="2884168" cy="2218590"/>
          </a:xfrm>
          <a:prstGeom prst="rect">
            <a:avLst/>
          </a:prstGeom>
          <a:noFill/>
        </p:spPr>
      </p:pic>
      <p:pic>
        <p:nvPicPr>
          <p:cNvPr id="5" name="Picture 4" descr="C:\joe\research\mipmap\presentation\images\plasma_box_smar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1429" y="4669368"/>
            <a:ext cx="3205842" cy="2493432"/>
          </a:xfrm>
          <a:prstGeom prst="rect">
            <a:avLst/>
          </a:prstGeom>
          <a:noFill/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4821768"/>
            <a:ext cx="4267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dirty="0" smtClean="0"/>
              <a:t>Correct for parameterization of surface</a:t>
            </a:r>
          </a:p>
          <a:p>
            <a:r>
              <a:rPr lang="en-US" dirty="0" smtClean="0"/>
              <a:t>Project onto trilinear basis</a:t>
            </a:r>
          </a:p>
          <a:p>
            <a:r>
              <a:rPr lang="en-US" dirty="0" smtClean="0"/>
              <a:t>Never decreases image quality</a:t>
            </a:r>
          </a:p>
          <a:p>
            <a:r>
              <a:rPr lang="en-US" dirty="0" smtClean="0"/>
              <a:t>No changes to rendering or artwork</a:t>
            </a:r>
          </a:p>
          <a:p>
            <a:r>
              <a:rPr lang="en-US" dirty="0" smtClean="0"/>
              <a:t>Less than tenth of a </a:t>
            </a:r>
            <a:r>
              <a:rPr lang="en-US" dirty="0" smtClean="0"/>
              <a:t>second </a:t>
            </a:r>
            <a:r>
              <a:rPr lang="en-US" dirty="0" smtClean="0"/>
              <a:t>for </a:t>
            </a:r>
            <a:r>
              <a:rPr lang="en-US" dirty="0" smtClean="0"/>
              <a:t>PAM box</a:t>
            </a:r>
          </a:p>
          <a:p>
            <a:r>
              <a:rPr lang="en-US" dirty="0" smtClean="0"/>
              <a:t>Try it </a:t>
            </a:r>
            <a:r>
              <a:rPr lang="en-US" u="sng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5"/>
              </a:rPr>
              <a:t>http://josiahmanson.com</a:t>
            </a:r>
            <a:endParaRPr lang="en-US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4128230" cy="3175562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MIP-Mapping</a:t>
            </a:r>
            <a:endParaRPr lang="en-US" dirty="0"/>
          </a:p>
        </p:txBody>
      </p:sp>
      <p:pic>
        <p:nvPicPr>
          <p:cNvPr id="4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743200"/>
            <a:ext cx="2064116" cy="1587780"/>
          </a:xfrm>
          <a:prstGeom prst="rect">
            <a:avLst/>
          </a:prstGeom>
          <a:noFill/>
        </p:spPr>
      </p:pic>
      <p:pic>
        <p:nvPicPr>
          <p:cNvPr id="5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3505200"/>
            <a:ext cx="990776" cy="762136"/>
          </a:xfrm>
          <a:prstGeom prst="rect">
            <a:avLst/>
          </a:prstGeom>
          <a:noFill/>
        </p:spPr>
      </p:pic>
      <p:pic>
        <p:nvPicPr>
          <p:cNvPr id="6" name="Picture 5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0" y="3810000"/>
            <a:ext cx="495388" cy="3810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981200" y="2438400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205932" y="3755366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70098" y="3324045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413630" y="3926457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4128230" cy="3175562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MIP-Mapping</a:t>
            </a:r>
            <a:endParaRPr lang="en-US" dirty="0"/>
          </a:p>
        </p:txBody>
      </p:sp>
      <p:pic>
        <p:nvPicPr>
          <p:cNvPr id="4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743200"/>
            <a:ext cx="2064116" cy="1587780"/>
          </a:xfrm>
          <a:prstGeom prst="rect">
            <a:avLst/>
          </a:prstGeom>
          <a:noFill/>
        </p:spPr>
      </p:pic>
      <p:pic>
        <p:nvPicPr>
          <p:cNvPr id="5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3505200"/>
            <a:ext cx="990776" cy="762136"/>
          </a:xfrm>
          <a:prstGeom prst="rect">
            <a:avLst/>
          </a:prstGeom>
          <a:noFill/>
        </p:spPr>
      </p:pic>
      <p:pic>
        <p:nvPicPr>
          <p:cNvPr id="6" name="Picture 5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0" y="3810000"/>
            <a:ext cx="495388" cy="381068"/>
          </a:xfrm>
          <a:prstGeom prst="rect">
            <a:avLst/>
          </a:prstGeom>
          <a:noFill/>
        </p:spPr>
      </p:pic>
      <p:pic>
        <p:nvPicPr>
          <p:cNvPr id="9" name="Picture 2" descr="C:\joe\research\mipmap\param_warp\monsterfrog_results\mip_1_bo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62" y="4343400"/>
            <a:ext cx="2217738" cy="2217738"/>
          </a:xfrm>
          <a:prstGeom prst="rect">
            <a:avLst/>
          </a:prstGeom>
          <a:noFill/>
        </p:spPr>
      </p:pic>
      <p:pic>
        <p:nvPicPr>
          <p:cNvPr id="13" name="Picture 2" descr="C:\joe\research\mipmap\param_warp\monsterfrog_results\mip_1_bo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4343400"/>
            <a:ext cx="2217738" cy="2217738"/>
          </a:xfrm>
          <a:prstGeom prst="rect">
            <a:avLst/>
          </a:prstGeom>
          <a:noFill/>
        </p:spPr>
      </p:pic>
      <p:pic>
        <p:nvPicPr>
          <p:cNvPr id="15" name="Picture 2" descr="C:\joe\research\mipmap\param_warp\monsterfrog_results\mip_1_bo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343400"/>
            <a:ext cx="2217738" cy="2217738"/>
          </a:xfrm>
          <a:prstGeom prst="rect">
            <a:avLst/>
          </a:prstGeom>
          <a:noFill/>
        </p:spPr>
      </p:pic>
      <p:pic>
        <p:nvPicPr>
          <p:cNvPr id="16" name="Picture 2" descr="C:\joe\research\mipmap\param_warp\monsterfrog_results\mip_1_bo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4343400"/>
            <a:ext cx="2217738" cy="2217738"/>
          </a:xfrm>
          <a:prstGeom prst="rect">
            <a:avLst/>
          </a:prstGeom>
          <a:noFill/>
        </p:spPr>
      </p:pic>
      <p:sp>
        <p:nvSpPr>
          <p:cNvPr id="22" name="Oval 21"/>
          <p:cNvSpPr/>
          <p:nvPr/>
        </p:nvSpPr>
        <p:spPr>
          <a:xfrm>
            <a:off x="870509" y="6152083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094330" y="6146597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383378" y="614842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674911" y="6150050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981200" y="2438400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205932" y="3755366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170098" y="3324045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413630" y="3926457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172200" y="1905000"/>
            <a:ext cx="2014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Aliased</a:t>
            </a:r>
            <a:endParaRPr lang="en-US" sz="3200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914400" y="2590800"/>
            <a:ext cx="1066800" cy="3505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3175001" y="3479800"/>
            <a:ext cx="1955799" cy="2616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5469469" y="3911600"/>
            <a:ext cx="1701798" cy="220133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7713136" y="4106333"/>
            <a:ext cx="719664" cy="198966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4128230" cy="3175562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MIP-Mapping</a:t>
            </a:r>
            <a:endParaRPr lang="en-US" dirty="0"/>
          </a:p>
        </p:txBody>
      </p:sp>
      <p:pic>
        <p:nvPicPr>
          <p:cNvPr id="4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743200"/>
            <a:ext cx="2064116" cy="1587780"/>
          </a:xfrm>
          <a:prstGeom prst="rect">
            <a:avLst/>
          </a:prstGeom>
          <a:noFill/>
        </p:spPr>
      </p:pic>
      <p:pic>
        <p:nvPicPr>
          <p:cNvPr id="5" name="Picture 4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3505200"/>
            <a:ext cx="990776" cy="762136"/>
          </a:xfrm>
          <a:prstGeom prst="rect">
            <a:avLst/>
          </a:prstGeom>
          <a:noFill/>
        </p:spPr>
      </p:pic>
      <p:pic>
        <p:nvPicPr>
          <p:cNvPr id="6" name="Picture 5" descr="C:\joe\research\mipmap\presentation\images\monsterfrog_ful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0" y="3810000"/>
            <a:ext cx="495388" cy="381068"/>
          </a:xfrm>
          <a:prstGeom prst="rect">
            <a:avLst/>
          </a:prstGeom>
          <a:noFill/>
        </p:spPr>
      </p:pic>
      <p:pic>
        <p:nvPicPr>
          <p:cNvPr id="9" name="Picture 2" descr="C:\joe\research\mipmap\param_warp\monsterfrog_results\mip_1_bo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62" y="4343400"/>
            <a:ext cx="2217738" cy="2217738"/>
          </a:xfrm>
          <a:prstGeom prst="rect">
            <a:avLst/>
          </a:prstGeom>
          <a:noFill/>
        </p:spPr>
      </p:pic>
      <p:pic>
        <p:nvPicPr>
          <p:cNvPr id="13" name="Picture 2" descr="C:\joe\research\mipmap\param_warp\monsterfrog_results\mip_1_bo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4343400"/>
            <a:ext cx="2217738" cy="2217738"/>
          </a:xfrm>
          <a:prstGeom prst="rect">
            <a:avLst/>
          </a:prstGeom>
          <a:noFill/>
        </p:spPr>
      </p:pic>
      <p:pic>
        <p:nvPicPr>
          <p:cNvPr id="15" name="Picture 2" descr="C:\joe\research\mipmap\param_warp\monsterfrog_results\mip_1_bo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343400"/>
            <a:ext cx="2217738" cy="2217738"/>
          </a:xfrm>
          <a:prstGeom prst="rect">
            <a:avLst/>
          </a:prstGeom>
          <a:noFill/>
        </p:spPr>
      </p:pic>
      <p:pic>
        <p:nvPicPr>
          <p:cNvPr id="16" name="Picture 2" descr="C:\joe\research\mipmap\param_warp\monsterfrog_results\mip_1_bo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4343400"/>
            <a:ext cx="2217738" cy="22177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981200" y="2438400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205932" y="3755366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170098" y="3324045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413630" y="3926457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971800" y="6096000"/>
            <a:ext cx="1524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239000" y="5867400"/>
            <a:ext cx="6096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181600" y="6019800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8200" y="6138333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172200" y="1905000"/>
            <a:ext cx="2014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Slow</a:t>
            </a:r>
            <a:endParaRPr lang="en-US" sz="3200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914400" y="2590800"/>
            <a:ext cx="1066800" cy="3505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3166533" y="3479800"/>
            <a:ext cx="1964268" cy="254846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554133" y="3911600"/>
            <a:ext cx="1617134" cy="204046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806267" y="4106333"/>
            <a:ext cx="626533" cy="166793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48DD4"/>
      </a:hlink>
      <a:folHlink>
        <a:srgbClr val="548DD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1536</TotalTime>
  <Words>304</Words>
  <Application>Microsoft Office PowerPoint</Application>
  <PresentationFormat>On-screen Show (4:3)</PresentationFormat>
  <Paragraphs>167</Paragraphs>
  <Slides>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Parameterization-Aware MIP-Mapping</vt:lpstr>
      <vt:lpstr>Texture Parameterization</vt:lpstr>
      <vt:lpstr>Texture Parameterization</vt:lpstr>
      <vt:lpstr>Texture Parameterization</vt:lpstr>
      <vt:lpstr>Texture Parameterization</vt:lpstr>
      <vt:lpstr>MIP-Mapping</vt:lpstr>
      <vt:lpstr>MIP-Mapping</vt:lpstr>
      <vt:lpstr>MIP-Mapping</vt:lpstr>
      <vt:lpstr>MIP-Mapping</vt:lpstr>
      <vt:lpstr>MIP-Mapping</vt:lpstr>
      <vt:lpstr>Filtering</vt:lpstr>
      <vt:lpstr>Filtering</vt:lpstr>
      <vt:lpstr>Filtering</vt:lpstr>
      <vt:lpstr>Parameterization-Aware Filtering</vt:lpstr>
      <vt:lpstr>Parameterization-Aware Filtering</vt:lpstr>
      <vt:lpstr>Parameterization-Aware Filtering</vt:lpstr>
      <vt:lpstr>Parameterization-Aware Filtering</vt:lpstr>
      <vt:lpstr>Parameterization-Aware Filtering</vt:lpstr>
      <vt:lpstr>Parameterization-Aware Filtering</vt:lpstr>
      <vt:lpstr>Implementation</vt:lpstr>
      <vt:lpstr>Implementation</vt:lpstr>
      <vt:lpstr>Implementation</vt:lpstr>
      <vt:lpstr>Implementation</vt:lpstr>
      <vt:lpstr>Implementation</vt:lpstr>
      <vt:lpstr>Implementation</vt:lpstr>
      <vt:lpstr>Implementation</vt:lpstr>
      <vt:lpstr>Implementation</vt:lpstr>
      <vt:lpstr>Implementation</vt:lpstr>
      <vt:lpstr>Implementation</vt:lpstr>
      <vt:lpstr>Example</vt:lpstr>
      <vt:lpstr>Example</vt:lpstr>
      <vt:lpstr>Example</vt:lpstr>
      <vt:lpstr>Example</vt:lpstr>
      <vt:lpstr>Example</vt:lpstr>
      <vt:lpstr>Example</vt:lpstr>
      <vt:lpstr>Basis Projection</vt:lpstr>
      <vt:lpstr>Basis Projection</vt:lpstr>
      <vt:lpstr>Basis Projection</vt:lpstr>
      <vt:lpstr>Basis Projection</vt:lpstr>
      <vt:lpstr>Pre/Post-filter Convolution</vt:lpstr>
      <vt:lpstr>Pre/Post-filter Convolution</vt:lpstr>
      <vt:lpstr>Pre/Post-filter Convolution</vt:lpstr>
      <vt:lpstr>Pre/Post-filter Convolution</vt:lpstr>
      <vt:lpstr>Optimized Filtering</vt:lpstr>
      <vt:lpstr>Optimized Filtering</vt:lpstr>
      <vt:lpstr>Optimized Filtering</vt:lpstr>
      <vt:lpstr>Trilinear Basis</vt:lpstr>
      <vt:lpstr>Trilinear Basis</vt:lpstr>
      <vt:lpstr>Trilinear Basis</vt:lpstr>
      <vt:lpstr>Trilinear Basis</vt:lpstr>
      <vt:lpstr>Trilinear Basis</vt:lpstr>
      <vt:lpstr>Nonuniform Plane</vt:lpstr>
      <vt:lpstr>Nonuniform Plane</vt:lpstr>
      <vt:lpstr>Nonuniform Plane</vt:lpstr>
      <vt:lpstr>Nonuniform Plane</vt:lpstr>
      <vt:lpstr>Nonuniform Plane</vt:lpstr>
      <vt:lpstr>Nonuniform Plane</vt:lpstr>
      <vt:lpstr>Nonuniform Plane</vt:lpstr>
      <vt:lpstr>Nonuniform Plane</vt:lpstr>
      <vt:lpstr>Errors</vt:lpstr>
      <vt:lpstr>Preprocessing Times</vt:lpstr>
      <vt:lpstr>Conclusion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Parameterization-Aware MIP-Mapping</dc:title>
  <dc:creator>Josiah Manson</dc:creator>
  <cp:lastModifiedBy>Josiah Manson</cp:lastModifiedBy>
  <cp:revision>119</cp:revision>
  <dcterms:created xsi:type="dcterms:W3CDTF">2006-08-16T00:00:00Z</dcterms:created>
  <dcterms:modified xsi:type="dcterms:W3CDTF">2012-06-21T15:51:01Z</dcterms:modified>
</cp:coreProperties>
</file>