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7"/>
  </p:handoutMasterIdLst>
  <p:sldIdLst>
    <p:sldId id="256" r:id="rId2"/>
    <p:sldId id="321" r:id="rId3"/>
    <p:sldId id="324" r:id="rId4"/>
    <p:sldId id="325" r:id="rId5"/>
    <p:sldId id="326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258" r:id="rId18"/>
    <p:sldId id="319" r:id="rId19"/>
    <p:sldId id="313" r:id="rId20"/>
    <p:sldId id="315" r:id="rId21"/>
    <p:sldId id="314" r:id="rId22"/>
    <p:sldId id="282" r:id="rId23"/>
    <p:sldId id="260" r:id="rId24"/>
    <p:sldId id="269" r:id="rId25"/>
    <p:sldId id="283" r:id="rId26"/>
    <p:sldId id="284" r:id="rId27"/>
    <p:sldId id="268" r:id="rId28"/>
    <p:sldId id="304" r:id="rId29"/>
    <p:sldId id="293" r:id="rId30"/>
    <p:sldId id="270" r:id="rId31"/>
    <p:sldId id="342" r:id="rId32"/>
    <p:sldId id="340" r:id="rId33"/>
    <p:sldId id="341" r:id="rId34"/>
    <p:sldId id="271" r:id="rId35"/>
    <p:sldId id="287" r:id="rId36"/>
    <p:sldId id="300" r:id="rId37"/>
    <p:sldId id="301" r:id="rId38"/>
    <p:sldId id="302" r:id="rId39"/>
    <p:sldId id="303" r:id="rId40"/>
    <p:sldId id="298" r:id="rId41"/>
    <p:sldId id="299" r:id="rId42"/>
    <p:sldId id="288" r:id="rId43"/>
    <p:sldId id="296" r:id="rId44"/>
    <p:sldId id="272" r:id="rId45"/>
    <p:sldId id="273" r:id="rId46"/>
    <p:sldId id="316" r:id="rId47"/>
    <p:sldId id="290" r:id="rId48"/>
    <p:sldId id="266" r:id="rId49"/>
    <p:sldId id="289" r:id="rId50"/>
    <p:sldId id="276" r:id="rId51"/>
    <p:sldId id="297" r:id="rId52"/>
    <p:sldId id="320" r:id="rId53"/>
    <p:sldId id="295" r:id="rId54"/>
    <p:sldId id="318" r:id="rId55"/>
    <p:sldId id="317" r:id="rId56"/>
    <p:sldId id="274" r:id="rId57"/>
    <p:sldId id="275" r:id="rId58"/>
    <p:sldId id="277" r:id="rId59"/>
    <p:sldId id="294" r:id="rId60"/>
    <p:sldId id="309" r:id="rId61"/>
    <p:sldId id="310" r:id="rId62"/>
    <p:sldId id="278" r:id="rId63"/>
    <p:sldId id="312" r:id="rId64"/>
    <p:sldId id="311" r:id="rId65"/>
    <p:sldId id="339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213" autoAdjust="0"/>
  </p:normalViewPr>
  <p:slideViewPr>
    <p:cSldViewPr>
      <p:cViewPr varScale="1">
        <p:scale>
          <a:sx n="111" d="100"/>
          <a:sy n="111" d="100"/>
        </p:scale>
        <p:origin x="-13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9.wmf"/><Relationship Id="rId1" Type="http://schemas.openxmlformats.org/officeDocument/2006/relationships/image" Target="../media/image4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50.wmf"/><Relationship Id="rId1" Type="http://schemas.openxmlformats.org/officeDocument/2006/relationships/image" Target="../media/image47.wmf"/><Relationship Id="rId4" Type="http://schemas.openxmlformats.org/officeDocument/2006/relationships/image" Target="../media/image48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53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43.wmf"/><Relationship Id="rId1" Type="http://schemas.openxmlformats.org/officeDocument/2006/relationships/image" Target="../media/image53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43.wmf"/><Relationship Id="rId1" Type="http://schemas.openxmlformats.org/officeDocument/2006/relationships/image" Target="../media/image53.wmf"/><Relationship Id="rId4" Type="http://schemas.openxmlformats.org/officeDocument/2006/relationships/image" Target="../media/image55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43.wmf"/><Relationship Id="rId1" Type="http://schemas.openxmlformats.org/officeDocument/2006/relationships/image" Target="../media/image53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59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6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44.wmf"/><Relationship Id="rId4" Type="http://schemas.openxmlformats.org/officeDocument/2006/relationships/image" Target="../media/image66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6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4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31.wmf"/><Relationship Id="rId1" Type="http://schemas.openxmlformats.org/officeDocument/2006/relationships/image" Target="../media/image10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25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CFA7F-8E69-4041-9730-88A44A90FFC3}" type="datetimeFigureOut">
              <a:rPr lang="en-US" smtClean="0"/>
              <a:pPr/>
              <a:t>6/26/2010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CB38D-54FF-433B-A6EA-75F4F01CD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4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4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4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4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4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4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46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49.bin"/><Relationship Id="rId4" Type="http://schemas.openxmlformats.org/officeDocument/2006/relationships/oleObject" Target="../embeddings/oleObject48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oleObject" Target="../embeddings/oleObject53.bin"/><Relationship Id="rId4" Type="http://schemas.openxmlformats.org/officeDocument/2006/relationships/oleObject" Target="../embeddings/oleObject52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56.bin"/><Relationship Id="rId4" Type="http://schemas.openxmlformats.org/officeDocument/2006/relationships/oleObject" Target="../embeddings/oleObject55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6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5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oleObject62.bin"/><Relationship Id="rId4" Type="http://schemas.openxmlformats.org/officeDocument/2006/relationships/oleObject" Target="../embeddings/oleObject6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6.bin"/><Relationship Id="rId5" Type="http://schemas.openxmlformats.org/officeDocument/2006/relationships/oleObject" Target="../embeddings/oleObject65.bin"/><Relationship Id="rId4" Type="http://schemas.openxmlformats.org/officeDocument/2006/relationships/oleObject" Target="../embeddings/oleObject6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6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oleObject7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oleObject" Target="../embeddings/oleObject74.bin"/><Relationship Id="rId4" Type="http://schemas.openxmlformats.org/officeDocument/2006/relationships/oleObject" Target="../embeddings/oleObject7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78.bin"/><Relationship Id="rId5" Type="http://schemas.openxmlformats.org/officeDocument/2006/relationships/oleObject" Target="../embeddings/oleObject77.bin"/><Relationship Id="rId4" Type="http://schemas.openxmlformats.org/officeDocument/2006/relationships/oleObject" Target="../embeddings/oleObject7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82.bin"/><Relationship Id="rId5" Type="http://schemas.openxmlformats.org/officeDocument/2006/relationships/oleObject" Target="../embeddings/oleObject81.bin"/><Relationship Id="rId4" Type="http://schemas.openxmlformats.org/officeDocument/2006/relationships/oleObject" Target="../embeddings/oleObject80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17.pn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oleObject" Target="../embeddings/oleObject87.bin"/><Relationship Id="rId4" Type="http://schemas.openxmlformats.org/officeDocument/2006/relationships/oleObject" Target="../embeddings/oleObject86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91.bin"/><Relationship Id="rId5" Type="http://schemas.openxmlformats.org/officeDocument/2006/relationships/oleObject" Target="../embeddings/oleObject90.bin"/><Relationship Id="rId4" Type="http://schemas.openxmlformats.org/officeDocument/2006/relationships/oleObject" Target="../embeddings/oleObject89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95.bin"/><Relationship Id="rId5" Type="http://schemas.openxmlformats.org/officeDocument/2006/relationships/oleObject" Target="../embeddings/oleObject94.bin"/><Relationship Id="rId4" Type="http://schemas.openxmlformats.org/officeDocument/2006/relationships/oleObject" Target="../embeddings/oleObject9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99.bin"/><Relationship Id="rId5" Type="http://schemas.openxmlformats.org/officeDocument/2006/relationships/oleObject" Target="../embeddings/oleObject98.bin"/><Relationship Id="rId4" Type="http://schemas.openxmlformats.org/officeDocument/2006/relationships/oleObject" Target="../embeddings/oleObject97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17.png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4" Type="http://schemas.openxmlformats.org/officeDocument/2006/relationships/oleObject" Target="../embeddings/oleObject102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5" Type="http://schemas.openxmlformats.org/officeDocument/2006/relationships/oleObject" Target="../embeddings/oleObject105.bin"/><Relationship Id="rId4" Type="http://schemas.openxmlformats.org/officeDocument/2006/relationships/oleObject" Target="../embeddings/oleObject104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5" Type="http://schemas.openxmlformats.org/officeDocument/2006/relationships/oleObject" Target="../embeddings/oleObject108.bin"/><Relationship Id="rId4" Type="http://schemas.openxmlformats.org/officeDocument/2006/relationships/oleObject" Target="../embeddings/oleObject107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112.bin"/><Relationship Id="rId5" Type="http://schemas.openxmlformats.org/officeDocument/2006/relationships/oleObject" Target="../embeddings/oleObject111.bin"/><Relationship Id="rId4" Type="http://schemas.openxmlformats.org/officeDocument/2006/relationships/oleObject" Target="../embeddings/oleObject110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image" Target="../media/image17.pn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6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oleObject" Target="../embeddings/oleObject114.bin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95.png"/><Relationship Id="rId5" Type="http://schemas.openxmlformats.org/officeDocument/2006/relationships/image" Target="../media/image97.png"/><Relationship Id="rId4" Type="http://schemas.openxmlformats.org/officeDocument/2006/relationships/oleObject" Target="../embeddings/oleObject115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5" Type="http://schemas.openxmlformats.org/officeDocument/2006/relationships/oleObject" Target="../embeddings/oleObject119.bin"/><Relationship Id="rId4" Type="http://schemas.openxmlformats.org/officeDocument/2006/relationships/oleObject" Target="../embeddings/oleObject118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image" Target="../media/image24.png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3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image" Target="../media/image24.png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5.bin"/><Relationship Id="rId5" Type="http://schemas.openxmlformats.org/officeDocument/2006/relationships/oleObject" Target="../embeddings/oleObject34.bin"/><Relationship Id="rId4" Type="http://schemas.openxmlformats.org/officeDocument/2006/relationships/oleObject" Target="../embeddings/oleObject33.bin"/><Relationship Id="rId9" Type="http://schemas.openxmlformats.org/officeDocument/2006/relationships/oleObject" Target="../embeddings/oleObject3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3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/>
          <a:p>
            <a:r>
              <a:rPr lang="en-US" dirty="0" smtClean="0"/>
              <a:t>Moving Least Squares Coordinates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8375"/>
            <a:ext cx="6400800" cy="1752600"/>
          </a:xfrm>
        </p:spPr>
        <p:txBody>
          <a:bodyPr/>
          <a:lstStyle/>
          <a:p>
            <a:r>
              <a:rPr lang="en-US" dirty="0" smtClean="0"/>
              <a:t>Josiah Manson and Scott Schaefer</a:t>
            </a:r>
          </a:p>
          <a:p>
            <a:r>
              <a:rPr lang="en-US" dirty="0" smtClean="0"/>
              <a:t>Texas A&amp;M University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  <a:p>
            <a:r>
              <a:rPr lang="en-US" dirty="0" smtClean="0"/>
              <a:t>Boundary Interpolation</a:t>
            </a:r>
          </a:p>
          <a:p>
            <a:r>
              <a:rPr lang="en-US" dirty="0" smtClean="0"/>
              <a:t>Basis Functions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5000" y="2286000"/>
            <a:ext cx="5468998" cy="4651374"/>
          </a:xfrm>
          <a:prstGeom prst="rect">
            <a:avLst/>
          </a:prstGeom>
          <a:noFill/>
        </p:spPr>
      </p:pic>
      <p:graphicFrame>
        <p:nvGraphicFramePr>
          <p:cNvPr id="147469" name="Object 13"/>
          <p:cNvGraphicFramePr>
            <a:graphicFrameLocks noChangeAspect="1"/>
          </p:cNvGraphicFramePr>
          <p:nvPr/>
        </p:nvGraphicFramePr>
        <p:xfrm>
          <a:off x="304800" y="4191000"/>
          <a:ext cx="3403788" cy="1330634"/>
        </p:xfrm>
        <a:graphic>
          <a:graphicData uri="http://schemas.openxmlformats.org/presentationml/2006/ole">
            <p:oleObj spid="_x0000_s149506" name="Equation" r:id="rId4" imgW="1104840" imgH="431640" progId="Equation.3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  <a:p>
            <a:r>
              <a:rPr lang="en-US" dirty="0" smtClean="0"/>
              <a:t>Boundary Interpolation</a:t>
            </a:r>
          </a:p>
          <a:p>
            <a:r>
              <a:rPr lang="en-US" dirty="0" smtClean="0"/>
              <a:t>Basis Functions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5000" y="2286000"/>
            <a:ext cx="5468998" cy="4651374"/>
          </a:xfrm>
          <a:prstGeom prst="rect">
            <a:avLst/>
          </a:prstGeom>
          <a:noFill/>
        </p:spPr>
      </p:pic>
      <p:graphicFrame>
        <p:nvGraphicFramePr>
          <p:cNvPr id="147469" name="Object 13"/>
          <p:cNvGraphicFramePr>
            <a:graphicFrameLocks noChangeAspect="1"/>
          </p:cNvGraphicFramePr>
          <p:nvPr/>
        </p:nvGraphicFramePr>
        <p:xfrm>
          <a:off x="304800" y="4191000"/>
          <a:ext cx="3403788" cy="1330634"/>
        </p:xfrm>
        <a:graphic>
          <a:graphicData uri="http://schemas.openxmlformats.org/presentationml/2006/ole">
            <p:oleObj spid="_x0000_s150530" name="Equation" r:id="rId4" imgW="1104840" imgH="431640" progId="Equation.3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  <a:p>
            <a:r>
              <a:rPr lang="en-US" dirty="0" smtClean="0"/>
              <a:t>Boundary Interpolation</a:t>
            </a:r>
          </a:p>
          <a:p>
            <a:r>
              <a:rPr lang="en-US" dirty="0" smtClean="0"/>
              <a:t>Basis Functions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5000" y="2286000"/>
            <a:ext cx="5468998" cy="4651374"/>
          </a:xfrm>
          <a:prstGeom prst="rect">
            <a:avLst/>
          </a:prstGeom>
          <a:noFill/>
        </p:spPr>
      </p:pic>
      <p:graphicFrame>
        <p:nvGraphicFramePr>
          <p:cNvPr id="147469" name="Object 13"/>
          <p:cNvGraphicFramePr>
            <a:graphicFrameLocks noChangeAspect="1"/>
          </p:cNvGraphicFramePr>
          <p:nvPr/>
        </p:nvGraphicFramePr>
        <p:xfrm>
          <a:off x="304800" y="4191000"/>
          <a:ext cx="3403788" cy="1330634"/>
        </p:xfrm>
        <a:graphic>
          <a:graphicData uri="http://schemas.openxmlformats.org/presentationml/2006/ole">
            <p:oleObj spid="_x0000_s151554" name="Equation" r:id="rId4" imgW="1104840" imgH="431640" progId="Equation.3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  <a:p>
            <a:r>
              <a:rPr lang="en-US" dirty="0" smtClean="0"/>
              <a:t>Boundary Interpolation</a:t>
            </a:r>
          </a:p>
          <a:p>
            <a:r>
              <a:rPr lang="en-US" dirty="0" smtClean="0"/>
              <a:t>Basis Functions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5000" y="2286000"/>
            <a:ext cx="5468998" cy="4651374"/>
          </a:xfrm>
          <a:prstGeom prst="rect">
            <a:avLst/>
          </a:prstGeom>
          <a:noFill/>
        </p:spPr>
      </p:pic>
      <p:graphicFrame>
        <p:nvGraphicFramePr>
          <p:cNvPr id="147469" name="Object 13"/>
          <p:cNvGraphicFramePr>
            <a:graphicFrameLocks noChangeAspect="1"/>
          </p:cNvGraphicFramePr>
          <p:nvPr/>
        </p:nvGraphicFramePr>
        <p:xfrm>
          <a:off x="304800" y="4191000"/>
          <a:ext cx="3403788" cy="1330634"/>
        </p:xfrm>
        <a:graphic>
          <a:graphicData uri="http://schemas.openxmlformats.org/presentationml/2006/ole">
            <p:oleObj spid="_x0000_s152578" name="Equation" r:id="rId4" imgW="1104840" imgH="431640" progId="Equation.3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  <a:p>
            <a:r>
              <a:rPr lang="en-US" dirty="0" smtClean="0"/>
              <a:t>Boundary Interpolation</a:t>
            </a:r>
          </a:p>
          <a:p>
            <a:r>
              <a:rPr lang="en-US" dirty="0" smtClean="0"/>
              <a:t>Basis Functions</a:t>
            </a:r>
          </a:p>
          <a:p>
            <a:r>
              <a:rPr lang="en-US" dirty="0" smtClean="0"/>
              <a:t>Linear Precision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5000" y="2286000"/>
            <a:ext cx="5468998" cy="4651373"/>
          </a:xfrm>
          <a:prstGeom prst="rect">
            <a:avLst/>
          </a:prstGeom>
          <a:noFill/>
        </p:spPr>
      </p:pic>
      <p:graphicFrame>
        <p:nvGraphicFramePr>
          <p:cNvPr id="153603" name="Object 3"/>
          <p:cNvGraphicFramePr>
            <a:graphicFrameLocks noChangeAspect="1"/>
          </p:cNvGraphicFramePr>
          <p:nvPr/>
        </p:nvGraphicFramePr>
        <p:xfrm>
          <a:off x="228600" y="4267200"/>
          <a:ext cx="3663950" cy="1221728"/>
        </p:xfrm>
        <a:graphic>
          <a:graphicData uri="http://schemas.openxmlformats.org/presentationml/2006/ole">
            <p:oleObj spid="_x0000_s153603" name="Equation" r:id="rId4" imgW="1295280" imgH="431640" progId="Equation.3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  <a:p>
            <a:r>
              <a:rPr lang="en-US" dirty="0" smtClean="0"/>
              <a:t>Boundary Interpolation</a:t>
            </a:r>
          </a:p>
          <a:p>
            <a:r>
              <a:rPr lang="en-US" dirty="0" smtClean="0"/>
              <a:t>Basis Functions</a:t>
            </a:r>
          </a:p>
          <a:p>
            <a:r>
              <a:rPr lang="en-US" dirty="0" smtClean="0"/>
              <a:t>Linear Precision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5000" y="2286000"/>
            <a:ext cx="5468997" cy="4651373"/>
          </a:xfrm>
          <a:prstGeom prst="rect">
            <a:avLst/>
          </a:prstGeom>
          <a:noFill/>
        </p:spPr>
      </p:pic>
      <p:graphicFrame>
        <p:nvGraphicFramePr>
          <p:cNvPr id="153603" name="Object 3"/>
          <p:cNvGraphicFramePr>
            <a:graphicFrameLocks noChangeAspect="1"/>
          </p:cNvGraphicFramePr>
          <p:nvPr/>
        </p:nvGraphicFramePr>
        <p:xfrm>
          <a:off x="228600" y="4267200"/>
          <a:ext cx="3663950" cy="1221728"/>
        </p:xfrm>
        <a:graphic>
          <a:graphicData uri="http://schemas.openxmlformats.org/presentationml/2006/ole">
            <p:oleObj spid="_x0000_s154626" name="Equation" r:id="rId4" imgW="1295280" imgH="431640" progId="Equation.3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  <a:p>
            <a:r>
              <a:rPr lang="en-US" dirty="0" smtClean="0"/>
              <a:t>Boundary Interpolation</a:t>
            </a:r>
          </a:p>
          <a:p>
            <a:r>
              <a:rPr lang="en-US" dirty="0" smtClean="0"/>
              <a:t>Basis Functions</a:t>
            </a:r>
          </a:p>
          <a:p>
            <a:r>
              <a:rPr lang="en-US" dirty="0" smtClean="0"/>
              <a:t>Linear Precision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5000" y="2286000"/>
            <a:ext cx="5468997" cy="4651373"/>
          </a:xfrm>
          <a:prstGeom prst="rect">
            <a:avLst/>
          </a:prstGeom>
          <a:noFill/>
        </p:spPr>
      </p:pic>
      <p:graphicFrame>
        <p:nvGraphicFramePr>
          <p:cNvPr id="153603" name="Object 3"/>
          <p:cNvGraphicFramePr>
            <a:graphicFrameLocks noChangeAspect="1"/>
          </p:cNvGraphicFramePr>
          <p:nvPr/>
        </p:nvGraphicFramePr>
        <p:xfrm>
          <a:off x="883585" y="4267200"/>
          <a:ext cx="2047875" cy="1222375"/>
        </p:xfrm>
        <a:graphic>
          <a:graphicData uri="http://schemas.openxmlformats.org/presentationml/2006/ole">
            <p:oleObj spid="_x0000_s155650" name="Equation" r:id="rId4" imgW="723600" imgH="431640" progId="Equation.3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Desirable Features</a:t>
            </a:r>
          </a:p>
          <a:p>
            <a:pPr lvl="1"/>
            <a:r>
              <a:rPr lang="en-US" dirty="0" smtClean="0"/>
              <a:t>Smoothness</a:t>
            </a:r>
          </a:p>
          <a:p>
            <a:pPr lvl="1"/>
            <a:r>
              <a:rPr lang="en-US" dirty="0" smtClean="0"/>
              <a:t>Closed-form solution</a:t>
            </a:r>
          </a:p>
          <a:p>
            <a:pPr lvl="1"/>
            <a:r>
              <a:rPr lang="en-US" dirty="0" smtClean="0"/>
              <a:t>Positivity</a:t>
            </a:r>
          </a:p>
          <a:p>
            <a:r>
              <a:rPr lang="en-US" dirty="0" smtClean="0"/>
              <a:t>Extended Coordinates</a:t>
            </a:r>
          </a:p>
          <a:p>
            <a:pPr lvl="1"/>
            <a:r>
              <a:rPr lang="en-US" dirty="0" smtClean="0"/>
              <a:t>Polynomial Boundary Values</a:t>
            </a:r>
          </a:p>
          <a:p>
            <a:pPr lvl="1"/>
            <a:r>
              <a:rPr lang="en-US" dirty="0" smtClean="0"/>
              <a:t>Polynomial Precision</a:t>
            </a:r>
          </a:p>
          <a:p>
            <a:pPr lvl="1"/>
            <a:r>
              <a:rPr lang="en-US" dirty="0" smtClean="0"/>
              <a:t>Interpolation of Derivatives</a:t>
            </a:r>
          </a:p>
          <a:p>
            <a:pPr lvl="1"/>
            <a:r>
              <a:rPr lang="en-US" dirty="0" smtClean="0"/>
              <a:t>Curved Boundaries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2600"/>
          </a:xfrm>
        </p:spPr>
        <p:txBody>
          <a:bodyPr/>
          <a:lstStyle/>
          <a:p>
            <a:r>
              <a:rPr lang="en-US" dirty="0" smtClean="0"/>
              <a:t>Finite Element Methods                   [</a:t>
            </a:r>
            <a:r>
              <a:rPr lang="en-US" dirty="0" err="1" smtClean="0">
                <a:solidFill>
                  <a:srgbClr val="0070C0"/>
                </a:solidFill>
              </a:rPr>
              <a:t>Wachspress</a:t>
            </a:r>
            <a:r>
              <a:rPr lang="en-US" dirty="0" smtClean="0">
                <a:solidFill>
                  <a:srgbClr val="0070C0"/>
                </a:solidFill>
              </a:rPr>
              <a:t> 1975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352800"/>
            <a:ext cx="27432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124200"/>
            <a:ext cx="3048000" cy="32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Boundary Value Problems                             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 2005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]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304800" y="3505200"/>
          <a:ext cx="2971800" cy="2327275"/>
        </p:xfrm>
        <a:graphic>
          <a:graphicData uri="http://schemas.openxmlformats.org/presentationml/2006/ole">
            <p:oleObj spid="_x0000_s104450" name="Image" r:id="rId3" imgW="3782012" imgH="2963038" progId="">
              <p:embed/>
            </p:oleObj>
          </a:graphicData>
        </a:graphic>
      </p:graphicFrame>
      <p:graphicFrame>
        <p:nvGraphicFramePr>
          <p:cNvPr id="104451" name="Object 3"/>
          <p:cNvGraphicFramePr>
            <a:graphicFrameLocks noChangeAspect="1"/>
          </p:cNvGraphicFramePr>
          <p:nvPr/>
        </p:nvGraphicFramePr>
        <p:xfrm>
          <a:off x="3429000" y="3276600"/>
          <a:ext cx="3048000" cy="2520950"/>
        </p:xfrm>
        <a:graphic>
          <a:graphicData uri="http://schemas.openxmlformats.org/presentationml/2006/ole">
            <p:oleObj spid="_x0000_s104451" name="Image" r:id="rId4" imgW="3800305" imgH="3141768" progId="">
              <p:embed/>
            </p:oleObj>
          </a:graphicData>
        </a:graphic>
      </p:graphicFrame>
      <p:graphicFrame>
        <p:nvGraphicFramePr>
          <p:cNvPr id="104452" name="Object 4"/>
          <p:cNvGraphicFramePr>
            <a:graphicFrameLocks noChangeAspect="1"/>
          </p:cNvGraphicFramePr>
          <p:nvPr/>
        </p:nvGraphicFramePr>
        <p:xfrm>
          <a:off x="6553200" y="3200400"/>
          <a:ext cx="2590800" cy="2560638"/>
        </p:xfrm>
        <a:graphic>
          <a:graphicData uri="http://schemas.openxmlformats.org/presentationml/2006/ole">
            <p:oleObj spid="_x0000_s104452" name="Image" r:id="rId5" imgW="3384146" imgH="3347136" progId="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5000" y="2286000"/>
            <a:ext cx="5469000" cy="4651376"/>
          </a:xfrm>
          <a:prstGeom prst="rect">
            <a:avLst/>
          </a:prstGeom>
          <a:noFill/>
        </p:spPr>
      </p:pic>
      <p:graphicFrame>
        <p:nvGraphicFramePr>
          <p:cNvPr id="140291" name="Object 3"/>
          <p:cNvGraphicFramePr>
            <a:graphicFrameLocks noChangeAspect="1"/>
          </p:cNvGraphicFramePr>
          <p:nvPr/>
        </p:nvGraphicFramePr>
        <p:xfrm>
          <a:off x="4876800" y="4800600"/>
          <a:ext cx="341572" cy="409574"/>
        </p:xfrm>
        <a:graphic>
          <a:graphicData uri="http://schemas.openxmlformats.org/presentationml/2006/ole">
            <p:oleObj spid="_x0000_s140291" name="Equation" r:id="rId4" imgW="190440" imgH="228600" progId="Equation.3">
              <p:embed/>
            </p:oleObj>
          </a:graphicData>
        </a:graphic>
      </p:graphicFrame>
      <p:graphicFrame>
        <p:nvGraphicFramePr>
          <p:cNvPr id="140292" name="Object 4"/>
          <p:cNvGraphicFramePr>
            <a:graphicFrameLocks noChangeAspect="1"/>
          </p:cNvGraphicFramePr>
          <p:nvPr/>
        </p:nvGraphicFramePr>
        <p:xfrm>
          <a:off x="6716713" y="5268913"/>
          <a:ext cx="319087" cy="387350"/>
        </p:xfrm>
        <a:graphic>
          <a:graphicData uri="http://schemas.openxmlformats.org/presentationml/2006/ole">
            <p:oleObj spid="_x0000_s140292" name="Equation" r:id="rId5" imgW="177480" imgH="215640" progId="Equation.3">
              <p:embed/>
            </p:oleObj>
          </a:graphicData>
        </a:graphic>
      </p:graphicFrame>
      <p:graphicFrame>
        <p:nvGraphicFramePr>
          <p:cNvPr id="140293" name="Object 5"/>
          <p:cNvGraphicFramePr>
            <a:graphicFrameLocks noChangeAspect="1"/>
          </p:cNvGraphicFramePr>
          <p:nvPr/>
        </p:nvGraphicFramePr>
        <p:xfrm>
          <a:off x="8077200" y="4125913"/>
          <a:ext cx="341313" cy="387350"/>
        </p:xfrm>
        <a:graphic>
          <a:graphicData uri="http://schemas.openxmlformats.org/presentationml/2006/ole">
            <p:oleObj spid="_x0000_s140293" name="Equation" r:id="rId6" imgW="190440" imgH="215640" progId="Equation.3">
              <p:embed/>
            </p:oleObj>
          </a:graphicData>
        </a:graphic>
      </p:graphicFrame>
      <p:graphicFrame>
        <p:nvGraphicFramePr>
          <p:cNvPr id="140294" name="Object 6"/>
          <p:cNvGraphicFramePr>
            <a:graphicFrameLocks noChangeAspect="1"/>
          </p:cNvGraphicFramePr>
          <p:nvPr/>
        </p:nvGraphicFramePr>
        <p:xfrm>
          <a:off x="6553200" y="4114800"/>
          <a:ext cx="341313" cy="409575"/>
        </p:xfrm>
        <a:graphic>
          <a:graphicData uri="http://schemas.openxmlformats.org/presentationml/2006/ole">
            <p:oleObj spid="_x0000_s140294" name="Equation" r:id="rId7" imgW="190440" imgH="228600" progId="Equation.3">
              <p:embed/>
            </p:oleObj>
          </a:graphicData>
        </a:graphic>
      </p:graphicFrame>
      <p:graphicFrame>
        <p:nvGraphicFramePr>
          <p:cNvPr id="140295" name="Object 7"/>
          <p:cNvGraphicFramePr>
            <a:graphicFrameLocks noChangeAspect="1"/>
          </p:cNvGraphicFramePr>
          <p:nvPr/>
        </p:nvGraphicFramePr>
        <p:xfrm>
          <a:off x="5334000" y="3592513"/>
          <a:ext cx="341313" cy="385762"/>
        </p:xfrm>
        <a:graphic>
          <a:graphicData uri="http://schemas.openxmlformats.org/presentationml/2006/ole">
            <p:oleObj spid="_x0000_s140295" name="Equation" r:id="rId8" imgW="190440" imgH="215640" progId="Equation.3">
              <p:embed/>
            </p:oleObj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Free-Form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Deformations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</a:t>
            </a:r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rgbClr val="0070C0"/>
                </a:solidFill>
              </a:rPr>
              <a:t>Sederberg</a:t>
            </a:r>
            <a:r>
              <a:rPr lang="en-US" sz="2400" dirty="0" smtClean="0">
                <a:solidFill>
                  <a:srgbClr val="0070C0"/>
                </a:solidFill>
              </a:rPr>
              <a:t> et al. 1986</a:t>
            </a:r>
            <a:r>
              <a:rPr lang="en-US" sz="2400" dirty="0" smtClean="0"/>
              <a:t>], [</a:t>
            </a:r>
            <a:r>
              <a:rPr lang="en-US" sz="2400" dirty="0" err="1" smtClean="0">
                <a:solidFill>
                  <a:srgbClr val="0070C0"/>
                </a:solidFill>
              </a:rPr>
              <a:t>MacCracken</a:t>
            </a:r>
            <a:r>
              <a:rPr lang="en-US" sz="2400" dirty="0" smtClean="0">
                <a:solidFill>
                  <a:srgbClr val="0070C0"/>
                </a:solidFill>
              </a:rPr>
              <a:t> et al. 1996</a:t>
            </a:r>
            <a:r>
              <a:rPr lang="en-US" sz="2400" dirty="0" smtClean="0"/>
              <a:t>],              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 2005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], [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Joshi et al. 2007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]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200400"/>
            <a:ext cx="5486400" cy="342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Surface Parameterization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	</a:t>
            </a:r>
            <a:r>
              <a:rPr lang="en-US" sz="2400" dirty="0" smtClean="0"/>
              <a:t>[</a:t>
            </a:r>
            <a:r>
              <a:rPr lang="en-US" sz="2400" dirty="0" err="1" smtClean="0">
                <a:solidFill>
                  <a:srgbClr val="0070C0"/>
                </a:solidFill>
              </a:rPr>
              <a:t>Hormann</a:t>
            </a:r>
            <a:r>
              <a:rPr lang="en-US" sz="2400" dirty="0" smtClean="0">
                <a:solidFill>
                  <a:srgbClr val="0070C0"/>
                </a:solidFill>
              </a:rPr>
              <a:t> et al. 2000</a:t>
            </a:r>
            <a:r>
              <a:rPr lang="en-US" sz="2400" dirty="0" smtClean="0"/>
              <a:t>], [</a:t>
            </a:r>
            <a:r>
              <a:rPr lang="en-US" sz="2400" dirty="0" err="1" smtClean="0">
                <a:solidFill>
                  <a:srgbClr val="0070C0"/>
                </a:solidFill>
              </a:rPr>
              <a:t>Desbrun</a:t>
            </a:r>
            <a:r>
              <a:rPr lang="en-US" sz="2400" dirty="0" smtClean="0">
                <a:solidFill>
                  <a:srgbClr val="0070C0"/>
                </a:solidFill>
              </a:rPr>
              <a:t> et al. 2002</a:t>
            </a:r>
            <a:r>
              <a:rPr lang="en-US" sz="2400" dirty="0" smtClean="0"/>
              <a:t>]</a:t>
            </a:r>
          </a:p>
          <a:p>
            <a:endParaRPr lang="en-US" dirty="0" smtClean="0"/>
          </a:p>
        </p:txBody>
      </p:sp>
      <p:graphicFrame>
        <p:nvGraphicFramePr>
          <p:cNvPr id="105477" name="Object 5"/>
          <p:cNvGraphicFramePr>
            <a:graphicFrameLocks noChangeAspect="1"/>
          </p:cNvGraphicFramePr>
          <p:nvPr/>
        </p:nvGraphicFramePr>
        <p:xfrm>
          <a:off x="3429000" y="2971800"/>
          <a:ext cx="2222500" cy="3200400"/>
        </p:xfrm>
        <a:graphic>
          <a:graphicData uri="http://schemas.openxmlformats.org/presentationml/2006/ole">
            <p:oleObj spid="_x0000_s105477" name="Image" r:id="rId3" imgW="3898413" imgH="5612698" progId="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156788">
            <a:off x="3911321" y="2431884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Smooth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 rot="2156788">
            <a:off x="2621835" y="2263514"/>
            <a:ext cx="1762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Closed-Form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2156788">
            <a:off x="4673889" y="2433634"/>
            <a:ext cx="1153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Positive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 rot="2156788">
            <a:off x="6196747" y="2205760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Poly. Precision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2156788">
            <a:off x="4665201" y="2178883"/>
            <a:ext cx="2044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Poly. Boundary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2156788">
            <a:off x="5777321" y="2311661"/>
            <a:ext cx="1568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Derivatives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3276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 smtClean="0"/>
              <a:t>Wachspress</a:t>
            </a:r>
            <a:endParaRPr lang="en-US" sz="2400" dirty="0" smtClean="0"/>
          </a:p>
        </p:txBody>
      </p:sp>
      <p:grpSp>
        <p:nvGrpSpPr>
          <p:cNvPr id="39" name="Group 38"/>
          <p:cNvGrpSpPr/>
          <p:nvPr/>
        </p:nvGrpSpPr>
        <p:grpSpPr>
          <a:xfrm>
            <a:off x="5484103" y="3417095"/>
            <a:ext cx="200024" cy="217883"/>
            <a:chOff x="3321844" y="3378994"/>
            <a:chExt cx="200024" cy="217883"/>
          </a:xfrm>
        </p:grpSpPr>
        <p:cxnSp>
          <p:nvCxnSpPr>
            <p:cNvPr id="24" name="Straight Connector 23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5484103" y="5698825"/>
            <a:ext cx="200024" cy="217883"/>
            <a:chOff x="3321844" y="3378994"/>
            <a:chExt cx="200024" cy="217883"/>
          </a:xfrm>
        </p:grpSpPr>
        <p:cxnSp>
          <p:nvCxnSpPr>
            <p:cNvPr id="122" name="Straight Connector 121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>
            <a:off x="5491247" y="4310181"/>
            <a:ext cx="185737" cy="263128"/>
            <a:chOff x="2728913" y="3318272"/>
            <a:chExt cx="185737" cy="263128"/>
          </a:xfrm>
        </p:grpSpPr>
        <p:cxnSp>
          <p:nvCxnSpPr>
            <p:cNvPr id="140" name="Straight Connector 139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/>
          <p:cNvGrpSpPr/>
          <p:nvPr/>
        </p:nvGrpSpPr>
        <p:grpSpPr>
          <a:xfrm>
            <a:off x="5491247" y="4762379"/>
            <a:ext cx="185737" cy="263128"/>
            <a:chOff x="2728913" y="3318272"/>
            <a:chExt cx="185737" cy="263128"/>
          </a:xfrm>
        </p:grpSpPr>
        <p:cxnSp>
          <p:nvCxnSpPr>
            <p:cNvPr id="143" name="Straight Connector 142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/>
          <p:cNvGrpSpPr/>
          <p:nvPr/>
        </p:nvGrpSpPr>
        <p:grpSpPr>
          <a:xfrm>
            <a:off x="5491247" y="5233430"/>
            <a:ext cx="185737" cy="263128"/>
            <a:chOff x="2728913" y="3318272"/>
            <a:chExt cx="185737" cy="263128"/>
          </a:xfrm>
        </p:grpSpPr>
        <p:cxnSp>
          <p:nvCxnSpPr>
            <p:cNvPr id="146" name="Straight Connector 145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Group 168"/>
          <p:cNvGrpSpPr/>
          <p:nvPr/>
        </p:nvGrpSpPr>
        <p:grpSpPr>
          <a:xfrm>
            <a:off x="5484103" y="6175532"/>
            <a:ext cx="200024" cy="217883"/>
            <a:chOff x="3321844" y="3378994"/>
            <a:chExt cx="200024" cy="217883"/>
          </a:xfrm>
        </p:grpSpPr>
        <p:cxnSp>
          <p:nvCxnSpPr>
            <p:cNvPr id="170" name="Straight Connector 169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198"/>
          <p:cNvGrpSpPr/>
          <p:nvPr/>
        </p:nvGrpSpPr>
        <p:grpSpPr>
          <a:xfrm>
            <a:off x="5484103" y="3882490"/>
            <a:ext cx="200024" cy="217883"/>
            <a:chOff x="3321844" y="3378994"/>
            <a:chExt cx="200024" cy="217883"/>
          </a:xfrm>
        </p:grpSpPr>
        <p:cxnSp>
          <p:nvCxnSpPr>
            <p:cNvPr id="200" name="Straight Connector 199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743535" y="3394472"/>
            <a:ext cx="185737" cy="263128"/>
            <a:chOff x="2728913" y="3318272"/>
            <a:chExt cx="185737" cy="26312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736391" y="4332804"/>
            <a:ext cx="200024" cy="217883"/>
            <a:chOff x="3321844" y="3378994"/>
            <a:chExt cx="200024" cy="217883"/>
          </a:xfrm>
        </p:grpSpPr>
        <p:cxnSp>
          <p:nvCxnSpPr>
            <p:cNvPr id="59" name="Straight Connector 58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4743535" y="4762379"/>
            <a:ext cx="185737" cy="263128"/>
            <a:chOff x="2728913" y="3318272"/>
            <a:chExt cx="185737" cy="263128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4743535" y="5233430"/>
            <a:ext cx="185737" cy="263128"/>
            <a:chOff x="2728913" y="3318272"/>
            <a:chExt cx="185737" cy="263128"/>
          </a:xfrm>
        </p:grpSpPr>
        <p:cxnSp>
          <p:nvCxnSpPr>
            <p:cNvPr id="116" name="Straight Connector 115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/>
          <p:cNvGrpSpPr/>
          <p:nvPr/>
        </p:nvGrpSpPr>
        <p:grpSpPr>
          <a:xfrm>
            <a:off x="4743535" y="5676202"/>
            <a:ext cx="185737" cy="263128"/>
            <a:chOff x="2728913" y="3318272"/>
            <a:chExt cx="185737" cy="263128"/>
          </a:xfrm>
        </p:grpSpPr>
        <p:cxnSp>
          <p:nvCxnSpPr>
            <p:cNvPr id="137" name="Straight Connector 136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oup 171"/>
          <p:cNvGrpSpPr/>
          <p:nvPr/>
        </p:nvGrpSpPr>
        <p:grpSpPr>
          <a:xfrm>
            <a:off x="4743535" y="6152909"/>
            <a:ext cx="185737" cy="263128"/>
            <a:chOff x="2728913" y="3318272"/>
            <a:chExt cx="185737" cy="263128"/>
          </a:xfrm>
        </p:grpSpPr>
        <p:cxnSp>
          <p:nvCxnSpPr>
            <p:cNvPr id="173" name="Straight Connector 172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Group 201"/>
          <p:cNvGrpSpPr/>
          <p:nvPr/>
        </p:nvGrpSpPr>
        <p:grpSpPr>
          <a:xfrm>
            <a:off x="4743535" y="3859867"/>
            <a:ext cx="185737" cy="263128"/>
            <a:chOff x="2728913" y="3318272"/>
            <a:chExt cx="185737" cy="263128"/>
          </a:xfrm>
        </p:grpSpPr>
        <p:cxnSp>
          <p:nvCxnSpPr>
            <p:cNvPr id="203" name="Straight Connector 202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6231815" y="3417095"/>
            <a:ext cx="200024" cy="217883"/>
            <a:chOff x="3321844" y="3378994"/>
            <a:chExt cx="200024" cy="217883"/>
          </a:xfrm>
        </p:grpSpPr>
        <p:cxnSp>
          <p:nvCxnSpPr>
            <p:cNvPr id="41" name="Straight Connector 40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6231815" y="4332804"/>
            <a:ext cx="200024" cy="217883"/>
            <a:chOff x="3321844" y="3378994"/>
            <a:chExt cx="200024" cy="217883"/>
          </a:xfrm>
        </p:grpSpPr>
        <p:cxnSp>
          <p:nvCxnSpPr>
            <p:cNvPr id="62" name="Straight Connector 61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6231815" y="4785002"/>
            <a:ext cx="200024" cy="217883"/>
            <a:chOff x="3321844" y="3378994"/>
            <a:chExt cx="200024" cy="217883"/>
          </a:xfrm>
        </p:grpSpPr>
        <p:cxnSp>
          <p:nvCxnSpPr>
            <p:cNvPr id="83" name="Straight Connector 82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6231815" y="5256053"/>
            <a:ext cx="200024" cy="217883"/>
            <a:chOff x="3321844" y="3378994"/>
            <a:chExt cx="200024" cy="217883"/>
          </a:xfrm>
        </p:grpSpPr>
        <p:cxnSp>
          <p:nvCxnSpPr>
            <p:cNvPr id="104" name="Straight Connector 103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 153"/>
          <p:cNvGrpSpPr/>
          <p:nvPr/>
        </p:nvGrpSpPr>
        <p:grpSpPr>
          <a:xfrm>
            <a:off x="6238959" y="5676202"/>
            <a:ext cx="185737" cy="263128"/>
            <a:chOff x="2728913" y="3318272"/>
            <a:chExt cx="185737" cy="263128"/>
          </a:xfrm>
        </p:grpSpPr>
        <p:cxnSp>
          <p:nvCxnSpPr>
            <p:cNvPr id="155" name="Straight Connector 154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/>
        </p:nvGrpSpPr>
        <p:grpSpPr>
          <a:xfrm>
            <a:off x="6238959" y="6152909"/>
            <a:ext cx="185737" cy="263128"/>
            <a:chOff x="2728913" y="3318272"/>
            <a:chExt cx="185737" cy="263128"/>
          </a:xfrm>
        </p:grpSpPr>
        <p:cxnSp>
          <p:nvCxnSpPr>
            <p:cNvPr id="176" name="Straight Connector 175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204"/>
          <p:cNvGrpSpPr/>
          <p:nvPr/>
        </p:nvGrpSpPr>
        <p:grpSpPr>
          <a:xfrm>
            <a:off x="6231815" y="3882490"/>
            <a:ext cx="200024" cy="217883"/>
            <a:chOff x="3321844" y="3378994"/>
            <a:chExt cx="200024" cy="217883"/>
          </a:xfrm>
        </p:grpSpPr>
        <p:cxnSp>
          <p:nvCxnSpPr>
            <p:cNvPr id="206" name="Straight Connector 205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6979527" y="3417095"/>
            <a:ext cx="200024" cy="217883"/>
            <a:chOff x="3321844" y="3378994"/>
            <a:chExt cx="200024" cy="217883"/>
          </a:xfrm>
        </p:grpSpPr>
        <p:cxnSp>
          <p:nvCxnSpPr>
            <p:cNvPr id="44" name="Straight Connector 43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6979527" y="4332804"/>
            <a:ext cx="200024" cy="217883"/>
            <a:chOff x="3321844" y="3378994"/>
            <a:chExt cx="200024" cy="217883"/>
          </a:xfrm>
        </p:grpSpPr>
        <p:cxnSp>
          <p:nvCxnSpPr>
            <p:cNvPr id="65" name="Straight Connector 64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6979527" y="4785002"/>
            <a:ext cx="200024" cy="217883"/>
            <a:chOff x="3321844" y="3378994"/>
            <a:chExt cx="200024" cy="217883"/>
          </a:xfrm>
        </p:grpSpPr>
        <p:cxnSp>
          <p:nvCxnSpPr>
            <p:cNvPr id="86" name="Straight Connector 85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6979527" y="5256053"/>
            <a:ext cx="200024" cy="217883"/>
            <a:chOff x="3321844" y="3378994"/>
            <a:chExt cx="200024" cy="217883"/>
          </a:xfrm>
        </p:grpSpPr>
        <p:cxnSp>
          <p:nvCxnSpPr>
            <p:cNvPr id="107" name="Straight Connector 106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6986671" y="5676202"/>
            <a:ext cx="185737" cy="263128"/>
            <a:chOff x="2728913" y="3318272"/>
            <a:chExt cx="185737" cy="263128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6986671" y="6152909"/>
            <a:ext cx="185737" cy="263128"/>
            <a:chOff x="2728913" y="3318272"/>
            <a:chExt cx="185737" cy="263128"/>
          </a:xfrm>
        </p:grpSpPr>
        <p:cxnSp>
          <p:nvCxnSpPr>
            <p:cNvPr id="179" name="Straight Connector 178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>
            <a:off x="6979527" y="3882490"/>
            <a:ext cx="200024" cy="217883"/>
            <a:chOff x="3321844" y="3378994"/>
            <a:chExt cx="200024" cy="217883"/>
          </a:xfrm>
        </p:grpSpPr>
        <p:cxnSp>
          <p:nvCxnSpPr>
            <p:cNvPr id="209" name="Straight Connector 208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3995823" y="3394472"/>
            <a:ext cx="185737" cy="263128"/>
            <a:chOff x="2728913" y="3318272"/>
            <a:chExt cx="185737" cy="26312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3988679" y="4785002"/>
            <a:ext cx="200024" cy="217883"/>
            <a:chOff x="3321844" y="3378994"/>
            <a:chExt cx="200024" cy="217883"/>
          </a:xfrm>
        </p:grpSpPr>
        <p:cxnSp>
          <p:nvCxnSpPr>
            <p:cNvPr id="149" name="Straight Connector 148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3988679" y="5256053"/>
            <a:ext cx="200024" cy="217883"/>
            <a:chOff x="3321844" y="3378994"/>
            <a:chExt cx="200024" cy="217883"/>
          </a:xfrm>
        </p:grpSpPr>
        <p:cxnSp>
          <p:nvCxnSpPr>
            <p:cNvPr id="152" name="Straight Connector 151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/>
          <p:cNvGrpSpPr/>
          <p:nvPr/>
        </p:nvGrpSpPr>
        <p:grpSpPr>
          <a:xfrm>
            <a:off x="3995823" y="6152909"/>
            <a:ext cx="185737" cy="263128"/>
            <a:chOff x="2728913" y="3318272"/>
            <a:chExt cx="185737" cy="263128"/>
          </a:xfrm>
        </p:grpSpPr>
        <p:cxnSp>
          <p:nvCxnSpPr>
            <p:cNvPr id="167" name="Straight Connector 166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3988679" y="5698825"/>
            <a:ext cx="200024" cy="217883"/>
            <a:chOff x="3321844" y="3378994"/>
            <a:chExt cx="200024" cy="217883"/>
          </a:xfrm>
        </p:grpSpPr>
        <p:cxnSp>
          <p:nvCxnSpPr>
            <p:cNvPr id="188" name="Straight Connector 187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 195"/>
          <p:cNvGrpSpPr/>
          <p:nvPr/>
        </p:nvGrpSpPr>
        <p:grpSpPr>
          <a:xfrm>
            <a:off x="3988679" y="4332804"/>
            <a:ext cx="200024" cy="217883"/>
            <a:chOff x="3321844" y="3378994"/>
            <a:chExt cx="200024" cy="217883"/>
          </a:xfrm>
        </p:grpSpPr>
        <p:cxnSp>
          <p:nvCxnSpPr>
            <p:cNvPr id="197" name="Straight Connector 196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/>
        </p:nvGrpSpPr>
        <p:grpSpPr>
          <a:xfrm>
            <a:off x="3995823" y="3859867"/>
            <a:ext cx="185737" cy="263128"/>
            <a:chOff x="2728913" y="3318272"/>
            <a:chExt cx="185737" cy="263128"/>
          </a:xfrm>
        </p:grpSpPr>
        <p:cxnSp>
          <p:nvCxnSpPr>
            <p:cNvPr id="212" name="Straight Connector 211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727239" y="3417095"/>
            <a:ext cx="200024" cy="217883"/>
            <a:chOff x="3321844" y="3378994"/>
            <a:chExt cx="200024" cy="217883"/>
          </a:xfrm>
        </p:grpSpPr>
        <p:cxnSp>
          <p:nvCxnSpPr>
            <p:cNvPr id="47" name="Straight Connector 46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7727239" y="4332804"/>
            <a:ext cx="200024" cy="217883"/>
            <a:chOff x="3321844" y="3378994"/>
            <a:chExt cx="200024" cy="217883"/>
          </a:xfrm>
        </p:grpSpPr>
        <p:cxnSp>
          <p:nvCxnSpPr>
            <p:cNvPr id="68" name="Straight Connector 67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7727239" y="4785002"/>
            <a:ext cx="200024" cy="217883"/>
            <a:chOff x="3321844" y="3378994"/>
            <a:chExt cx="200024" cy="217883"/>
          </a:xfrm>
        </p:grpSpPr>
        <p:cxnSp>
          <p:nvCxnSpPr>
            <p:cNvPr id="89" name="Straight Connector 88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7727239" y="5256053"/>
            <a:ext cx="200024" cy="217883"/>
            <a:chOff x="3321844" y="3378994"/>
            <a:chExt cx="200024" cy="21788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7734383" y="6152909"/>
            <a:ext cx="185737" cy="263128"/>
            <a:chOff x="2728913" y="3318272"/>
            <a:chExt cx="185737" cy="263128"/>
          </a:xfrm>
        </p:grpSpPr>
        <p:cxnSp>
          <p:nvCxnSpPr>
            <p:cNvPr id="182" name="Straight Connector 181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/>
        </p:nvGrpSpPr>
        <p:grpSpPr>
          <a:xfrm>
            <a:off x="7730824" y="5701364"/>
            <a:ext cx="192855" cy="212805"/>
            <a:chOff x="7627759" y="4864609"/>
            <a:chExt cx="192855" cy="212805"/>
          </a:xfrm>
        </p:grpSpPr>
        <p:cxnSp>
          <p:nvCxnSpPr>
            <p:cNvPr id="191" name="Straight Connector 190"/>
            <p:cNvCxnSpPr/>
            <p:nvPr/>
          </p:nvCxnSpPr>
          <p:spPr>
            <a:xfrm>
              <a:off x="7634409" y="4907834"/>
              <a:ext cx="179555" cy="119703"/>
            </a:xfrm>
            <a:prstGeom prst="line">
              <a:avLst/>
            </a:prstGeom>
            <a:ln w="53975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flipV="1">
              <a:off x="7627759" y="4914485"/>
              <a:ext cx="192855" cy="109727"/>
            </a:xfrm>
            <a:prstGeom prst="line">
              <a:avLst/>
            </a:prstGeom>
            <a:ln w="53975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V="1">
              <a:off x="7622773" y="4969350"/>
              <a:ext cx="212805" cy="3323"/>
            </a:xfrm>
            <a:prstGeom prst="line">
              <a:avLst/>
            </a:prstGeom>
            <a:ln w="53975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/>
        </p:nvGrpSpPr>
        <p:grpSpPr>
          <a:xfrm>
            <a:off x="7727239" y="3882490"/>
            <a:ext cx="200024" cy="217883"/>
            <a:chOff x="3321844" y="3378994"/>
            <a:chExt cx="200024" cy="217883"/>
          </a:xfrm>
        </p:grpSpPr>
        <p:cxnSp>
          <p:nvCxnSpPr>
            <p:cNvPr id="215" name="Straight Connector 214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7" name="TextBox 216"/>
          <p:cNvSpPr txBox="1"/>
          <p:nvPr/>
        </p:nvSpPr>
        <p:spPr>
          <a:xfrm rot="2156788">
            <a:off x="1466835" y="2140680"/>
            <a:ext cx="2187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Concave Shapes</a:t>
            </a:r>
            <a:endParaRPr lang="en-US" sz="2400" dirty="0"/>
          </a:p>
        </p:txBody>
      </p:sp>
      <p:grpSp>
        <p:nvGrpSpPr>
          <p:cNvPr id="244" name="Group 243"/>
          <p:cNvGrpSpPr/>
          <p:nvPr/>
        </p:nvGrpSpPr>
        <p:grpSpPr>
          <a:xfrm>
            <a:off x="8474954" y="4785002"/>
            <a:ext cx="200024" cy="217883"/>
            <a:chOff x="3321844" y="3378994"/>
            <a:chExt cx="200024" cy="217883"/>
          </a:xfrm>
        </p:grpSpPr>
        <p:cxnSp>
          <p:nvCxnSpPr>
            <p:cNvPr id="246" name="Straight Connector 245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/>
        </p:nvGrpSpPr>
        <p:grpSpPr>
          <a:xfrm>
            <a:off x="8474954" y="5256053"/>
            <a:ext cx="200024" cy="217883"/>
            <a:chOff x="3321844" y="3378994"/>
            <a:chExt cx="200024" cy="217883"/>
          </a:xfrm>
        </p:grpSpPr>
        <p:cxnSp>
          <p:nvCxnSpPr>
            <p:cNvPr id="249" name="Straight Connector 248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/>
        </p:nvGrpSpPr>
        <p:grpSpPr>
          <a:xfrm>
            <a:off x="8482098" y="6152909"/>
            <a:ext cx="185737" cy="263128"/>
            <a:chOff x="2728913" y="3318272"/>
            <a:chExt cx="185737" cy="263128"/>
          </a:xfrm>
        </p:grpSpPr>
        <p:cxnSp>
          <p:nvCxnSpPr>
            <p:cNvPr id="252" name="Straight Connector 251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4" name="Group 253"/>
          <p:cNvGrpSpPr/>
          <p:nvPr/>
        </p:nvGrpSpPr>
        <p:grpSpPr>
          <a:xfrm>
            <a:off x="8474954" y="5698825"/>
            <a:ext cx="200024" cy="217883"/>
            <a:chOff x="3321844" y="3378994"/>
            <a:chExt cx="200024" cy="217883"/>
          </a:xfrm>
        </p:grpSpPr>
        <p:cxnSp>
          <p:nvCxnSpPr>
            <p:cNvPr id="255" name="Straight Connector 254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/>
          <p:cNvGrpSpPr/>
          <p:nvPr/>
        </p:nvGrpSpPr>
        <p:grpSpPr>
          <a:xfrm>
            <a:off x="8474954" y="4332804"/>
            <a:ext cx="200024" cy="217883"/>
            <a:chOff x="3321844" y="3378994"/>
            <a:chExt cx="200024" cy="217883"/>
          </a:xfrm>
        </p:grpSpPr>
        <p:cxnSp>
          <p:nvCxnSpPr>
            <p:cNvPr id="258" name="Straight Connector 257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3" name="Group 262"/>
          <p:cNvGrpSpPr/>
          <p:nvPr/>
        </p:nvGrpSpPr>
        <p:grpSpPr>
          <a:xfrm>
            <a:off x="8474954" y="3882490"/>
            <a:ext cx="200024" cy="217883"/>
            <a:chOff x="3321844" y="3378994"/>
            <a:chExt cx="200024" cy="217883"/>
          </a:xfrm>
        </p:grpSpPr>
        <p:cxnSp>
          <p:nvCxnSpPr>
            <p:cNvPr id="264" name="Straight Connector 263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Group 265"/>
          <p:cNvGrpSpPr/>
          <p:nvPr/>
        </p:nvGrpSpPr>
        <p:grpSpPr>
          <a:xfrm>
            <a:off x="8474954" y="3417095"/>
            <a:ext cx="200024" cy="217883"/>
            <a:chOff x="3321844" y="3378994"/>
            <a:chExt cx="200024" cy="217883"/>
          </a:xfrm>
        </p:grpSpPr>
        <p:cxnSp>
          <p:nvCxnSpPr>
            <p:cNvPr id="267" name="Straight Connector 266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TextBox 271"/>
          <p:cNvSpPr txBox="1"/>
          <p:nvPr/>
        </p:nvSpPr>
        <p:spPr>
          <a:xfrm>
            <a:off x="381000" y="37338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Mean Val.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381000" y="4191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Pos. Mean Val.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381000" y="46482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Max Entropy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381000" y="60198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Moving Least </a:t>
            </a:r>
            <a:r>
              <a:rPr lang="en-US" sz="2400" dirty="0" err="1" smtClean="0"/>
              <a:t>Sqr</a:t>
            </a:r>
            <a:r>
              <a:rPr lang="en-US" sz="2400" dirty="0" smtClean="0"/>
              <a:t>.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381000" y="5562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 smtClean="0"/>
              <a:t>Hermite</a:t>
            </a:r>
            <a:r>
              <a:rPr lang="en-US" sz="2400" dirty="0" smtClean="0"/>
              <a:t> MVC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381000" y="51054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Harmonic</a:t>
            </a:r>
          </a:p>
        </p:txBody>
      </p:sp>
      <p:grpSp>
        <p:nvGrpSpPr>
          <p:cNvPr id="219" name="Group 218"/>
          <p:cNvGrpSpPr/>
          <p:nvPr/>
        </p:nvGrpSpPr>
        <p:grpSpPr>
          <a:xfrm>
            <a:off x="3248111" y="4310181"/>
            <a:ext cx="185737" cy="263128"/>
            <a:chOff x="2728913" y="3318272"/>
            <a:chExt cx="185737" cy="263128"/>
          </a:xfrm>
        </p:grpSpPr>
        <p:cxnSp>
          <p:nvCxnSpPr>
            <p:cNvPr id="221" name="Straight Connector 220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" name="Group 228"/>
          <p:cNvGrpSpPr/>
          <p:nvPr/>
        </p:nvGrpSpPr>
        <p:grpSpPr>
          <a:xfrm>
            <a:off x="3248111" y="6152909"/>
            <a:ext cx="185737" cy="263128"/>
            <a:chOff x="2728913" y="3318272"/>
            <a:chExt cx="185737" cy="263128"/>
          </a:xfrm>
        </p:grpSpPr>
        <p:cxnSp>
          <p:nvCxnSpPr>
            <p:cNvPr id="230" name="Straight Connector 229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8" name="Group 237"/>
          <p:cNvGrpSpPr/>
          <p:nvPr/>
        </p:nvGrpSpPr>
        <p:grpSpPr>
          <a:xfrm>
            <a:off x="3248111" y="3859867"/>
            <a:ext cx="185737" cy="263128"/>
            <a:chOff x="2728913" y="3318272"/>
            <a:chExt cx="185737" cy="263128"/>
          </a:xfrm>
        </p:grpSpPr>
        <p:cxnSp>
          <p:nvCxnSpPr>
            <p:cNvPr id="239" name="Straight Connector 238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8" name="Group 277"/>
          <p:cNvGrpSpPr/>
          <p:nvPr/>
        </p:nvGrpSpPr>
        <p:grpSpPr>
          <a:xfrm>
            <a:off x="3248111" y="4762379"/>
            <a:ext cx="185737" cy="263128"/>
            <a:chOff x="2728913" y="3318272"/>
            <a:chExt cx="185737" cy="263128"/>
          </a:xfrm>
        </p:grpSpPr>
        <p:cxnSp>
          <p:nvCxnSpPr>
            <p:cNvPr id="279" name="Straight Connector 278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/>
        </p:nvGrpSpPr>
        <p:grpSpPr>
          <a:xfrm>
            <a:off x="3248111" y="5233430"/>
            <a:ext cx="185737" cy="263128"/>
            <a:chOff x="2728913" y="3318272"/>
            <a:chExt cx="185737" cy="263128"/>
          </a:xfrm>
        </p:grpSpPr>
        <p:cxnSp>
          <p:nvCxnSpPr>
            <p:cNvPr id="282" name="Straight Connector 281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/>
        </p:nvGrpSpPr>
        <p:grpSpPr>
          <a:xfrm>
            <a:off x="3248111" y="5676202"/>
            <a:ext cx="185737" cy="263128"/>
            <a:chOff x="2728913" y="3318272"/>
            <a:chExt cx="185737" cy="263128"/>
          </a:xfrm>
        </p:grpSpPr>
        <p:cxnSp>
          <p:nvCxnSpPr>
            <p:cNvPr id="285" name="Straight Connector 284"/>
            <p:cNvCxnSpPr/>
            <p:nvPr/>
          </p:nvCxnSpPr>
          <p:spPr>
            <a:xfrm>
              <a:off x="2728913" y="3496866"/>
              <a:ext cx="90487" cy="84534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rot="5400000" flipH="1" flipV="1">
              <a:off x="2735461" y="3402211"/>
              <a:ext cx="263128" cy="95250"/>
            </a:xfrm>
            <a:prstGeom prst="line">
              <a:avLst/>
            </a:prstGeom>
            <a:ln w="53975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/>
        </p:nvGrpSpPr>
        <p:grpSpPr>
          <a:xfrm>
            <a:off x="3240967" y="3417095"/>
            <a:ext cx="200024" cy="217883"/>
            <a:chOff x="3321844" y="3378994"/>
            <a:chExt cx="200024" cy="217883"/>
          </a:xfrm>
        </p:grpSpPr>
        <p:cxnSp>
          <p:nvCxnSpPr>
            <p:cNvPr id="288" name="Straight Connector 287"/>
            <p:cNvCxnSpPr/>
            <p:nvPr/>
          </p:nvCxnSpPr>
          <p:spPr>
            <a:xfrm rot="16200000" flipH="1">
              <a:off x="3320059" y="3405782"/>
              <a:ext cx="203596" cy="17859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5400000" flipH="1" flipV="1">
              <a:off x="3314699" y="3386139"/>
              <a:ext cx="214314" cy="200024"/>
            </a:xfrm>
            <a:prstGeom prst="line">
              <a:avLst/>
            </a:prstGeom>
            <a:ln w="539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0" name="TextBox 289"/>
          <p:cNvSpPr txBox="1"/>
          <p:nvPr/>
        </p:nvSpPr>
        <p:spPr>
          <a:xfrm rot="2156788">
            <a:off x="6617468" y="2093226"/>
            <a:ext cx="2348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Open Boundaries</a:t>
            </a:r>
            <a:endParaRPr lang="en-US" sz="2400" dirty="0"/>
          </a:p>
        </p:txBody>
      </p:sp>
      <p:sp>
        <p:nvSpPr>
          <p:cNvPr id="30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Comparison of Methods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Least Squares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new family of </a:t>
            </a:r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</a:p>
          <a:p>
            <a:r>
              <a:rPr lang="en-US" dirty="0" smtClean="0"/>
              <a:t>Solves a least squares problem</a:t>
            </a:r>
          </a:p>
          <a:p>
            <a:r>
              <a:rPr lang="en-US" dirty="0" smtClean="0"/>
              <a:t>Solution depends on point of evaluation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a Polynomial to Points</a:t>
            </a:r>
            <a:endParaRPr lang="en-US" dirty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776413" y="2860675"/>
          <a:ext cx="5583237" cy="1436688"/>
        </p:xfrm>
        <a:graphic>
          <a:graphicData uri="http://schemas.openxmlformats.org/presentationml/2006/ole">
            <p:oleObj spid="_x0000_s6146" name="Equation" r:id="rId3" imgW="1777680" imgH="457200" progId="Equation.3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3208338" y="4419600"/>
          <a:ext cx="2870200" cy="758825"/>
        </p:xfrm>
        <a:graphic>
          <a:graphicData uri="http://schemas.openxmlformats.org/presentationml/2006/ole">
            <p:oleObj spid="_x0000_s6147" name="Equation" r:id="rId4" imgW="914400" imgH="241200" progId="Equation.3">
              <p:embed/>
            </p:oleObj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2722563" y="1979613"/>
          <a:ext cx="3787775" cy="677862"/>
        </p:xfrm>
        <a:graphic>
          <a:graphicData uri="http://schemas.openxmlformats.org/presentationml/2006/ole">
            <p:oleObj spid="_x0000_s6148" name="Equation" r:id="rId5" imgW="1206360" imgH="215640" progId="Equation.3">
              <p:embed/>
            </p:oleObj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304800" y="3124200"/>
            <a:ext cx="8077200" cy="14859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a Polynomial to Points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057400" y="4191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343650" y="34099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1343025" y="1590674"/>
            <a:ext cx="6353175" cy="4048125"/>
          </a:xfrm>
          <a:custGeom>
            <a:avLst/>
            <a:gdLst>
              <a:gd name="connsiteX0" fmla="*/ 0 w 9153525"/>
              <a:gd name="connsiteY0" fmla="*/ 0 h 6848475"/>
              <a:gd name="connsiteX1" fmla="*/ 4457700 w 9153525"/>
              <a:gd name="connsiteY1" fmla="*/ 6848475 h 6848475"/>
              <a:gd name="connsiteX2" fmla="*/ 9153525 w 9153525"/>
              <a:gd name="connsiteY2" fmla="*/ 0 h 684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53525" h="6848475">
                <a:moveTo>
                  <a:pt x="0" y="0"/>
                </a:moveTo>
                <a:cubicBezTo>
                  <a:pt x="1466056" y="3424237"/>
                  <a:pt x="2932113" y="6848475"/>
                  <a:pt x="4457700" y="6848475"/>
                </a:cubicBezTo>
                <a:cubicBezTo>
                  <a:pt x="5983287" y="6848475"/>
                  <a:pt x="7568406" y="3424237"/>
                  <a:pt x="9153525" y="0"/>
                </a:cubicBezTo>
              </a:path>
            </a:pathLst>
          </a:cu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a Polynomial to Points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828800" y="26289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305550" y="380047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14725" y="51625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Interpolating Points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04800" y="3124200"/>
            <a:ext cx="8077200" cy="14859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904875" y="48577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00950" y="28003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72175" y="42386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95625" y="311467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Interpolating Points</a:t>
            </a:r>
            <a:endParaRPr lang="en-US" dirty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668588" y="1435100"/>
          <a:ext cx="3868737" cy="1476375"/>
        </p:xfrm>
        <a:graphic>
          <a:graphicData uri="http://schemas.openxmlformats.org/presentationml/2006/ole">
            <p:oleObj spid="_x0000_s80898" name="Equation" r:id="rId3" imgW="1231560" imgH="469800" progId="Equation.3">
              <p:embed/>
            </p:oleObj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1082675" y="3124200"/>
          <a:ext cx="7219950" cy="1438275"/>
        </p:xfrm>
        <a:graphic>
          <a:graphicData uri="http://schemas.openxmlformats.org/presentationml/2006/ole">
            <p:oleObj spid="_x0000_s80899" name="Equation" r:id="rId4" imgW="2298600" imgH="457200" progId="Equation.3">
              <p:embed/>
            </p:oleObj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3200400" y="4953000"/>
          <a:ext cx="2870200" cy="758825"/>
        </p:xfrm>
        <a:graphic>
          <a:graphicData uri="http://schemas.openxmlformats.org/presentationml/2006/ole">
            <p:oleObj spid="_x0000_s80900" name="Equation" r:id="rId5" imgW="914400" imgH="241200" progId="Equation.3">
              <p:embed/>
            </p:oleObj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85725" y="2343150"/>
            <a:ext cx="8867775" cy="3048000"/>
          </a:xfrm>
          <a:custGeom>
            <a:avLst/>
            <a:gdLst>
              <a:gd name="connsiteX0" fmla="*/ 0 w 8867775"/>
              <a:gd name="connsiteY0" fmla="*/ 3048000 h 3048000"/>
              <a:gd name="connsiteX1" fmla="*/ 895350 w 8867775"/>
              <a:gd name="connsiteY1" fmla="*/ 2600325 h 3048000"/>
              <a:gd name="connsiteX2" fmla="*/ 3086100 w 8867775"/>
              <a:gd name="connsiteY2" fmla="*/ 847725 h 3048000"/>
              <a:gd name="connsiteX3" fmla="*/ 5972175 w 8867775"/>
              <a:gd name="connsiteY3" fmla="*/ 1981200 h 3048000"/>
              <a:gd name="connsiteX4" fmla="*/ 7600950 w 8867775"/>
              <a:gd name="connsiteY4" fmla="*/ 523875 h 3048000"/>
              <a:gd name="connsiteX5" fmla="*/ 8867775 w 8867775"/>
              <a:gd name="connsiteY5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7775" h="3048000">
                <a:moveTo>
                  <a:pt x="0" y="3048000"/>
                </a:moveTo>
                <a:cubicBezTo>
                  <a:pt x="190500" y="3007518"/>
                  <a:pt x="381000" y="2967037"/>
                  <a:pt x="895350" y="2600325"/>
                </a:cubicBezTo>
                <a:cubicBezTo>
                  <a:pt x="1409700" y="2233613"/>
                  <a:pt x="2239962" y="950913"/>
                  <a:pt x="3086100" y="847725"/>
                </a:cubicBezTo>
                <a:cubicBezTo>
                  <a:pt x="3932238" y="744537"/>
                  <a:pt x="5219700" y="2035175"/>
                  <a:pt x="5972175" y="1981200"/>
                </a:cubicBezTo>
                <a:cubicBezTo>
                  <a:pt x="6724650" y="1927225"/>
                  <a:pt x="7118350" y="854075"/>
                  <a:pt x="7600950" y="523875"/>
                </a:cubicBezTo>
                <a:cubicBezTo>
                  <a:pt x="8083550" y="193675"/>
                  <a:pt x="8475662" y="96837"/>
                  <a:pt x="8867775" y="0"/>
                </a:cubicBezTo>
              </a:path>
            </a:pathLst>
          </a:cu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Interpolating Points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04875" y="48577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00950" y="280035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72175" y="42386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95625" y="311467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5000" y="2286000"/>
            <a:ext cx="5469000" cy="4651376"/>
          </a:xfrm>
          <a:prstGeom prst="rect">
            <a:avLst/>
          </a:prstGeom>
          <a:noFill/>
        </p:spPr>
      </p:pic>
      <p:graphicFrame>
        <p:nvGraphicFramePr>
          <p:cNvPr id="140291" name="Object 3"/>
          <p:cNvGraphicFramePr>
            <a:graphicFrameLocks noChangeAspect="1"/>
          </p:cNvGraphicFramePr>
          <p:nvPr/>
        </p:nvGraphicFramePr>
        <p:xfrm>
          <a:off x="5437095" y="5105400"/>
          <a:ext cx="614363" cy="409575"/>
        </p:xfrm>
        <a:graphic>
          <a:graphicData uri="http://schemas.openxmlformats.org/presentationml/2006/ole">
            <p:oleObj spid="_x0000_s141314" name="Equation" r:id="rId4" imgW="342720" imgH="228600" progId="Equation.3">
              <p:embed/>
            </p:oleObj>
          </a:graphicData>
        </a:graphic>
      </p:graphicFrame>
      <p:graphicFrame>
        <p:nvGraphicFramePr>
          <p:cNvPr id="141319" name="Object 7"/>
          <p:cNvGraphicFramePr>
            <a:graphicFrameLocks noChangeAspect="1"/>
          </p:cNvGraphicFramePr>
          <p:nvPr/>
        </p:nvGraphicFramePr>
        <p:xfrm>
          <a:off x="7301565" y="4784818"/>
          <a:ext cx="568325" cy="387350"/>
        </p:xfrm>
        <a:graphic>
          <a:graphicData uri="http://schemas.openxmlformats.org/presentationml/2006/ole">
            <p:oleObj spid="_x0000_s141319" name="Equation" r:id="rId5" imgW="317160" imgH="215640" progId="Equation.3">
              <p:embed/>
            </p:oleObj>
          </a:graphicData>
        </a:graphic>
      </p:graphicFrame>
      <p:graphicFrame>
        <p:nvGraphicFramePr>
          <p:cNvPr id="141320" name="Object 8"/>
          <p:cNvGraphicFramePr>
            <a:graphicFrameLocks noChangeAspect="1"/>
          </p:cNvGraphicFramePr>
          <p:nvPr/>
        </p:nvGraphicFramePr>
        <p:xfrm>
          <a:off x="7010400" y="4049713"/>
          <a:ext cx="614363" cy="385762"/>
        </p:xfrm>
        <a:graphic>
          <a:graphicData uri="http://schemas.openxmlformats.org/presentationml/2006/ole">
            <p:oleObj spid="_x0000_s141320" name="Equation" r:id="rId6" imgW="342720" imgH="215640" progId="Equation.3">
              <p:embed/>
            </p:oleObj>
          </a:graphicData>
        </a:graphic>
      </p:graphicFrame>
      <p:graphicFrame>
        <p:nvGraphicFramePr>
          <p:cNvPr id="141321" name="Object 9"/>
          <p:cNvGraphicFramePr>
            <a:graphicFrameLocks noChangeAspect="1"/>
          </p:cNvGraphicFramePr>
          <p:nvPr/>
        </p:nvGraphicFramePr>
        <p:xfrm>
          <a:off x="5802313" y="3836895"/>
          <a:ext cx="592137" cy="409575"/>
        </p:xfrm>
        <a:graphic>
          <a:graphicData uri="http://schemas.openxmlformats.org/presentationml/2006/ole">
            <p:oleObj spid="_x0000_s141321" name="Equation" r:id="rId7" imgW="330120" imgH="228600" progId="Equation.3">
              <p:embed/>
            </p:oleObj>
          </a:graphicData>
        </a:graphic>
      </p:graphicFrame>
      <p:graphicFrame>
        <p:nvGraphicFramePr>
          <p:cNvPr id="141322" name="Object 10"/>
          <p:cNvGraphicFramePr>
            <a:graphicFrameLocks noChangeAspect="1"/>
          </p:cNvGraphicFramePr>
          <p:nvPr/>
        </p:nvGraphicFramePr>
        <p:xfrm>
          <a:off x="4715435" y="4269348"/>
          <a:ext cx="614363" cy="385762"/>
        </p:xfrm>
        <a:graphic>
          <a:graphicData uri="http://schemas.openxmlformats.org/presentationml/2006/ole">
            <p:oleObj spid="_x0000_s141322" name="Equation" r:id="rId8" imgW="342720" imgH="215640" progId="Equation.3">
              <p:embed/>
            </p:oleObj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Interpolating Line Segments</a:t>
            </a:r>
            <a:endParaRPr lang="en-US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28600" y="1295400"/>
          <a:ext cx="4189412" cy="1516063"/>
        </p:xfrm>
        <a:graphic>
          <a:graphicData uri="http://schemas.openxmlformats.org/presentationml/2006/ole">
            <p:oleObj spid="_x0000_s8194" name="Equation" r:id="rId3" imgW="1333440" imgH="482400" progId="Equation.3">
              <p:embed/>
            </p:oleObj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Interpolating Line Segments</a:t>
            </a:r>
            <a:endParaRPr lang="en-US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28600" y="1295400"/>
          <a:ext cx="4189412" cy="1516063"/>
        </p:xfrm>
        <a:graphic>
          <a:graphicData uri="http://schemas.openxmlformats.org/presentationml/2006/ole">
            <p:oleObj spid="_x0000_s194562" name="Equation" r:id="rId3" imgW="1333440" imgH="482400" progId="Equation.3">
              <p:embed/>
            </p:oleObj>
          </a:graphicData>
        </a:graphic>
      </p:graphicFrame>
      <p:graphicFrame>
        <p:nvGraphicFramePr>
          <p:cNvPr id="8198" name="Object 6"/>
          <p:cNvGraphicFramePr>
            <a:graphicFrameLocks noChangeAspect="1"/>
          </p:cNvGraphicFramePr>
          <p:nvPr/>
        </p:nvGraphicFramePr>
        <p:xfrm>
          <a:off x="4684713" y="1295400"/>
          <a:ext cx="4268787" cy="1516063"/>
        </p:xfrm>
        <a:graphic>
          <a:graphicData uri="http://schemas.openxmlformats.org/presentationml/2006/ole">
            <p:oleObj spid="_x0000_s194563" name="Equation" r:id="rId4" imgW="1358640" imgH="482400" progId="Equation.3">
              <p:embed/>
            </p:oleObj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Interpolating Line Segments</a:t>
            </a:r>
            <a:endParaRPr lang="en-US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28600" y="1295400"/>
          <a:ext cx="4189412" cy="1516063"/>
        </p:xfrm>
        <a:graphic>
          <a:graphicData uri="http://schemas.openxmlformats.org/presentationml/2006/ole">
            <p:oleObj spid="_x0000_s191490" name="Equation" r:id="rId3" imgW="1333440" imgH="482400" progId="Equation.3">
              <p:embed/>
            </p:oleObj>
          </a:graphicData>
        </a:graphic>
      </p:graphicFrame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430463" y="2930525"/>
          <a:ext cx="4270375" cy="1555750"/>
        </p:xfrm>
        <a:graphic>
          <a:graphicData uri="http://schemas.openxmlformats.org/presentationml/2006/ole">
            <p:oleObj spid="_x0000_s191492" name="Equation" r:id="rId4" imgW="1358640" imgH="495000" progId="Equation.3">
              <p:embed/>
            </p:oleObj>
          </a:graphicData>
        </a:graphic>
      </p:graphicFrame>
      <p:graphicFrame>
        <p:nvGraphicFramePr>
          <p:cNvPr id="8198" name="Object 6"/>
          <p:cNvGraphicFramePr>
            <a:graphicFrameLocks noChangeAspect="1"/>
          </p:cNvGraphicFramePr>
          <p:nvPr/>
        </p:nvGraphicFramePr>
        <p:xfrm>
          <a:off x="4684713" y="1295400"/>
          <a:ext cx="4268787" cy="1516063"/>
        </p:xfrm>
        <a:graphic>
          <a:graphicData uri="http://schemas.openxmlformats.org/presentationml/2006/ole">
            <p:oleObj spid="_x0000_s191493" name="Equation" r:id="rId5" imgW="1358640" imgH="482400" progId="Equation.3">
              <p:embed/>
            </p:oleObj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Interpolating Line Segments</a:t>
            </a:r>
            <a:endParaRPr lang="en-US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28600" y="1295400"/>
          <a:ext cx="4189412" cy="1516063"/>
        </p:xfrm>
        <a:graphic>
          <a:graphicData uri="http://schemas.openxmlformats.org/presentationml/2006/ole">
            <p:oleObj spid="_x0000_s192514" name="Equation" r:id="rId3" imgW="1333440" imgH="482400" progId="Equation.3">
              <p:embed/>
            </p:oleObj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741363" y="4568825"/>
          <a:ext cx="7594600" cy="1543050"/>
        </p:xfrm>
        <a:graphic>
          <a:graphicData uri="http://schemas.openxmlformats.org/presentationml/2006/ole">
            <p:oleObj spid="_x0000_s192515" name="Equation" r:id="rId4" imgW="2501640" imgH="507960" progId="Equation.3">
              <p:embed/>
            </p:oleObj>
          </a:graphicData>
        </a:graphic>
      </p:graphicFrame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430463" y="2930525"/>
          <a:ext cx="4270375" cy="1555750"/>
        </p:xfrm>
        <a:graphic>
          <a:graphicData uri="http://schemas.openxmlformats.org/presentationml/2006/ole">
            <p:oleObj spid="_x0000_s192516" name="Equation" r:id="rId5" imgW="1358640" imgH="495000" progId="Equation.3">
              <p:embed/>
            </p:oleObj>
          </a:graphicData>
        </a:graphic>
      </p:graphicFrame>
      <p:graphicFrame>
        <p:nvGraphicFramePr>
          <p:cNvPr id="8198" name="Object 6"/>
          <p:cNvGraphicFramePr>
            <a:graphicFrameLocks noChangeAspect="1"/>
          </p:cNvGraphicFramePr>
          <p:nvPr/>
        </p:nvGraphicFramePr>
        <p:xfrm>
          <a:off x="4684713" y="1295400"/>
          <a:ext cx="4268787" cy="1516063"/>
        </p:xfrm>
        <a:graphic>
          <a:graphicData uri="http://schemas.openxmlformats.org/presentationml/2006/ole">
            <p:oleObj spid="_x0000_s192517" name="Equation" r:id="rId6" imgW="1358640" imgH="482400" progId="Equation.3">
              <p:embed/>
            </p:oleObj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Basis Functions</a:t>
            </a:r>
            <a:endParaRPr lang="en-US" dirty="0"/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1193800" y="1257300"/>
          <a:ext cx="6669088" cy="1465263"/>
        </p:xfrm>
        <a:graphic>
          <a:graphicData uri="http://schemas.openxmlformats.org/presentationml/2006/ole">
            <p:oleObj spid="_x0000_s33794" name="Equation" r:id="rId3" imgW="2197080" imgH="482400" progId="Equation.3">
              <p:embed/>
            </p:oleObj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1201738" y="2743200"/>
          <a:ext cx="6669087" cy="1465263"/>
        </p:xfrm>
        <a:graphic>
          <a:graphicData uri="http://schemas.openxmlformats.org/presentationml/2006/ole">
            <p:oleObj spid="_x0000_s33795" name="Equation" r:id="rId4" imgW="2197080" imgH="482400" progId="Equation.3">
              <p:embed/>
            </p:oleObj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Basis Functions</a:t>
            </a:r>
            <a:endParaRPr lang="en-US" dirty="0"/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630237" y="1524000"/>
          <a:ext cx="2212982" cy="585069"/>
        </p:xfrm>
        <a:graphic>
          <a:graphicData uri="http://schemas.openxmlformats.org/presentationml/2006/ole">
            <p:oleObj spid="_x0000_s34820" name="Equation" r:id="rId3" imgW="914400" imgH="241200" progId="Equation.3">
              <p:embed/>
            </p:oleObj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Basis Functions</a:t>
            </a:r>
            <a:endParaRPr lang="en-US" dirty="0"/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1436688" y="2057400"/>
          <a:ext cx="5527675" cy="1130300"/>
        </p:xfrm>
        <a:graphic>
          <a:graphicData uri="http://schemas.openxmlformats.org/presentationml/2006/ole">
            <p:oleObj spid="_x0000_s76802" name="Equation" r:id="rId3" imgW="2361960" imgH="482400" progId="Equation.3">
              <p:embed/>
            </p:oleObj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630237" y="1524000"/>
          <a:ext cx="2212982" cy="585069"/>
        </p:xfrm>
        <a:graphic>
          <a:graphicData uri="http://schemas.openxmlformats.org/presentationml/2006/ole">
            <p:oleObj spid="_x0000_s76803" name="Equation" r:id="rId4" imgW="914400" imgH="241200" progId="Equation.3">
              <p:embed/>
            </p:oleObj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Basis Functions</a:t>
            </a:r>
            <a:endParaRPr lang="en-US" dirty="0"/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1436688" y="2057400"/>
          <a:ext cx="5527675" cy="1130300"/>
        </p:xfrm>
        <a:graphic>
          <a:graphicData uri="http://schemas.openxmlformats.org/presentationml/2006/ole">
            <p:oleObj spid="_x0000_s77826" name="Equation" r:id="rId3" imgW="2361960" imgH="482400" progId="Equation.3">
              <p:embed/>
            </p:oleObj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630237" y="1524000"/>
          <a:ext cx="2212982" cy="585069"/>
        </p:xfrm>
        <a:graphic>
          <a:graphicData uri="http://schemas.openxmlformats.org/presentationml/2006/ole">
            <p:oleObj spid="_x0000_s77827" name="Equation" r:id="rId4" imgW="914400" imgH="241200" progId="Equation.3">
              <p:embed/>
            </p:oleObj>
          </a:graphicData>
        </a:graphic>
      </p:graphicFrame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1436688" y="3124200"/>
          <a:ext cx="6924675" cy="1130300"/>
        </p:xfrm>
        <a:graphic>
          <a:graphicData uri="http://schemas.openxmlformats.org/presentationml/2006/ole">
            <p:oleObj spid="_x0000_s77828" name="Equation" r:id="rId5" imgW="2958840" imgH="482400" progId="Equation.3">
              <p:embed/>
            </p:oleObj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Basis Functions</a:t>
            </a:r>
            <a:endParaRPr lang="en-US" dirty="0"/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1436688" y="2057400"/>
          <a:ext cx="5527675" cy="1130300"/>
        </p:xfrm>
        <a:graphic>
          <a:graphicData uri="http://schemas.openxmlformats.org/presentationml/2006/ole">
            <p:oleObj spid="_x0000_s78850" name="Equation" r:id="rId3" imgW="2361960" imgH="482400" progId="Equation.3">
              <p:embed/>
            </p:oleObj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630237" y="1524000"/>
          <a:ext cx="2212982" cy="585069"/>
        </p:xfrm>
        <a:graphic>
          <a:graphicData uri="http://schemas.openxmlformats.org/presentationml/2006/ole">
            <p:oleObj spid="_x0000_s78851" name="Equation" r:id="rId4" imgW="914400" imgH="241200" progId="Equation.3">
              <p:embed/>
            </p:oleObj>
          </a:graphicData>
        </a:graphic>
      </p:graphicFrame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1436688" y="3124200"/>
          <a:ext cx="6924675" cy="1130300"/>
        </p:xfrm>
        <a:graphic>
          <a:graphicData uri="http://schemas.openxmlformats.org/presentationml/2006/ole">
            <p:oleObj spid="_x0000_s78852" name="Equation" r:id="rId5" imgW="2958840" imgH="482400" progId="Equation.3">
              <p:embed/>
            </p:oleObj>
          </a:graphicData>
        </a:graphic>
      </p:graphicFrame>
      <p:graphicFrame>
        <p:nvGraphicFramePr>
          <p:cNvPr id="34822" name="Object 6"/>
          <p:cNvGraphicFramePr>
            <a:graphicFrameLocks noChangeAspect="1"/>
          </p:cNvGraphicFramePr>
          <p:nvPr/>
        </p:nvGraphicFramePr>
        <p:xfrm>
          <a:off x="1443038" y="4191000"/>
          <a:ext cx="6894512" cy="1130300"/>
        </p:xfrm>
        <a:graphic>
          <a:graphicData uri="http://schemas.openxmlformats.org/presentationml/2006/ole">
            <p:oleObj spid="_x0000_s78853" name="Equation" r:id="rId6" imgW="2946240" imgH="482400" progId="Equation.3">
              <p:embed/>
            </p:oleObj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Basis Functions</a:t>
            </a:r>
            <a:endParaRPr lang="en-US" dirty="0"/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1436688" y="2057400"/>
          <a:ext cx="5527675" cy="1130300"/>
        </p:xfrm>
        <a:graphic>
          <a:graphicData uri="http://schemas.openxmlformats.org/presentationml/2006/ole">
            <p:oleObj spid="_x0000_s79874" name="Equation" r:id="rId3" imgW="2361960" imgH="482400" progId="Equation.3">
              <p:embed/>
            </p:oleObj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630237" y="1524000"/>
          <a:ext cx="2212982" cy="585069"/>
        </p:xfrm>
        <a:graphic>
          <a:graphicData uri="http://schemas.openxmlformats.org/presentationml/2006/ole">
            <p:oleObj spid="_x0000_s79875" name="Equation" r:id="rId4" imgW="914400" imgH="241200" progId="Equation.3">
              <p:embed/>
            </p:oleObj>
          </a:graphicData>
        </a:graphic>
      </p:graphicFrame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1436688" y="3124200"/>
          <a:ext cx="6924675" cy="1130300"/>
        </p:xfrm>
        <a:graphic>
          <a:graphicData uri="http://schemas.openxmlformats.org/presentationml/2006/ole">
            <p:oleObj spid="_x0000_s79876" name="Equation" r:id="rId5" imgW="2958840" imgH="482400" progId="Equation.3">
              <p:embed/>
            </p:oleObj>
          </a:graphicData>
        </a:graphic>
      </p:graphicFrame>
      <p:graphicFrame>
        <p:nvGraphicFramePr>
          <p:cNvPr id="34822" name="Object 6"/>
          <p:cNvGraphicFramePr>
            <a:graphicFrameLocks noChangeAspect="1"/>
          </p:cNvGraphicFramePr>
          <p:nvPr/>
        </p:nvGraphicFramePr>
        <p:xfrm>
          <a:off x="1443038" y="4191000"/>
          <a:ext cx="6894512" cy="1130300"/>
        </p:xfrm>
        <a:graphic>
          <a:graphicData uri="http://schemas.openxmlformats.org/presentationml/2006/ole">
            <p:oleObj spid="_x0000_s79877" name="Equation" r:id="rId6" imgW="2946240" imgH="482400" progId="Equation.3">
              <p:embed/>
            </p:oleObj>
          </a:graphicData>
        </a:graphic>
      </p:graphicFrame>
      <p:graphicFrame>
        <p:nvGraphicFramePr>
          <p:cNvPr id="34823" name="Object 7"/>
          <p:cNvGraphicFramePr>
            <a:graphicFrameLocks noChangeAspect="1"/>
          </p:cNvGraphicFramePr>
          <p:nvPr/>
        </p:nvGraphicFramePr>
        <p:xfrm>
          <a:off x="1466850" y="5270500"/>
          <a:ext cx="3981450" cy="1130300"/>
        </p:xfrm>
        <a:graphic>
          <a:graphicData uri="http://schemas.openxmlformats.org/presentationml/2006/ole">
            <p:oleObj spid="_x0000_s79878" name="Equation" r:id="rId7" imgW="1701720" imgH="482400" progId="Equation.3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5000" y="2286000"/>
            <a:ext cx="5469000" cy="4651375"/>
          </a:xfrm>
          <a:prstGeom prst="rect">
            <a:avLst/>
          </a:prstGeom>
          <a:noFill/>
        </p:spPr>
      </p:pic>
      <p:graphicFrame>
        <p:nvGraphicFramePr>
          <p:cNvPr id="140291" name="Object 3"/>
          <p:cNvGraphicFramePr>
            <a:graphicFrameLocks noChangeAspect="1"/>
          </p:cNvGraphicFramePr>
          <p:nvPr/>
        </p:nvGraphicFramePr>
        <p:xfrm>
          <a:off x="4887913" y="3962400"/>
          <a:ext cx="319087" cy="409575"/>
        </p:xfrm>
        <a:graphic>
          <a:graphicData uri="http://schemas.openxmlformats.org/presentationml/2006/ole">
            <p:oleObj spid="_x0000_s142338" name="Equation" r:id="rId4" imgW="177480" imgH="228600" progId="Equation.3">
              <p:embed/>
            </p:oleObj>
          </a:graphicData>
        </a:graphic>
      </p:graphicFrame>
      <p:graphicFrame>
        <p:nvGraphicFramePr>
          <p:cNvPr id="140292" name="Object 4"/>
          <p:cNvGraphicFramePr>
            <a:graphicFrameLocks noChangeAspect="1"/>
          </p:cNvGraphicFramePr>
          <p:nvPr/>
        </p:nvGraphicFramePr>
        <p:xfrm>
          <a:off x="6727825" y="3733800"/>
          <a:ext cx="273050" cy="387350"/>
        </p:xfrm>
        <a:graphic>
          <a:graphicData uri="http://schemas.openxmlformats.org/presentationml/2006/ole">
            <p:oleObj spid="_x0000_s142339" name="Equation" r:id="rId5" imgW="152280" imgH="215640" progId="Equation.3">
              <p:embed/>
            </p:oleObj>
          </a:graphicData>
        </a:graphic>
      </p:graphicFrame>
      <p:graphicFrame>
        <p:nvGraphicFramePr>
          <p:cNvPr id="140293" name="Object 5"/>
          <p:cNvGraphicFramePr>
            <a:graphicFrameLocks noChangeAspect="1"/>
          </p:cNvGraphicFramePr>
          <p:nvPr/>
        </p:nvGraphicFramePr>
        <p:xfrm>
          <a:off x="8164513" y="3124200"/>
          <a:ext cx="317500" cy="387350"/>
        </p:xfrm>
        <a:graphic>
          <a:graphicData uri="http://schemas.openxmlformats.org/presentationml/2006/ole">
            <p:oleObj spid="_x0000_s142340" name="Equation" r:id="rId6" imgW="177480" imgH="215640" progId="Equation.3">
              <p:embed/>
            </p:oleObj>
          </a:graphicData>
        </a:graphic>
      </p:graphicFrame>
      <p:graphicFrame>
        <p:nvGraphicFramePr>
          <p:cNvPr id="140294" name="Object 6"/>
          <p:cNvGraphicFramePr>
            <a:graphicFrameLocks noChangeAspect="1"/>
          </p:cNvGraphicFramePr>
          <p:nvPr/>
        </p:nvGraphicFramePr>
        <p:xfrm>
          <a:off x="6651625" y="2438400"/>
          <a:ext cx="296863" cy="409575"/>
        </p:xfrm>
        <a:graphic>
          <a:graphicData uri="http://schemas.openxmlformats.org/presentationml/2006/ole">
            <p:oleObj spid="_x0000_s142341" name="Equation" r:id="rId7" imgW="164880" imgH="228600" progId="Equation.3">
              <p:embed/>
            </p:oleObj>
          </a:graphicData>
        </a:graphic>
      </p:graphicFrame>
      <p:graphicFrame>
        <p:nvGraphicFramePr>
          <p:cNvPr id="140295" name="Object 7"/>
          <p:cNvGraphicFramePr>
            <a:graphicFrameLocks noChangeAspect="1"/>
          </p:cNvGraphicFramePr>
          <p:nvPr/>
        </p:nvGraphicFramePr>
        <p:xfrm>
          <a:off x="5040313" y="2362200"/>
          <a:ext cx="317500" cy="385763"/>
        </p:xfrm>
        <a:graphic>
          <a:graphicData uri="http://schemas.openxmlformats.org/presentationml/2006/ole">
            <p:oleObj spid="_x0000_s142342" name="Equation" r:id="rId8" imgW="177480" imgH="215640" progId="Equation.3">
              <p:embed/>
            </p:oleObj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Polygon Basis Functions</a:t>
            </a:r>
            <a:endParaRPr lang="en-US" dirty="0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209800" y="1447800"/>
          <a:ext cx="4784725" cy="1130300"/>
        </p:xfrm>
        <a:graphic>
          <a:graphicData uri="http://schemas.openxmlformats.org/presentationml/2006/ole">
            <p:oleObj spid="_x0000_s74754" name="Equation" r:id="rId3" imgW="2044440" imgH="482400" progId="Equation.3">
              <p:embed/>
            </p:oleObj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Polygon Basis Functions</a:t>
            </a:r>
            <a:endParaRPr lang="en-US" dirty="0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209800" y="1447800"/>
          <a:ext cx="4784725" cy="1130300"/>
        </p:xfrm>
        <a:graphic>
          <a:graphicData uri="http://schemas.openxmlformats.org/presentationml/2006/ole">
            <p:oleObj spid="_x0000_s75778" name="Equation" r:id="rId3" imgW="2044440" imgH="482400" progId="Equation.3">
              <p:embed/>
            </p:oleObj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2895600" y="3505200"/>
          <a:ext cx="3505200" cy="565150"/>
        </p:xfrm>
        <a:graphic>
          <a:graphicData uri="http://schemas.openxmlformats.org/presentationml/2006/ole">
            <p:oleObj spid="_x0000_s75779" name="Equation" r:id="rId4" imgW="1498320" imgH="241200" progId="Equation.3">
              <p:embed/>
            </p:oleObj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3535363" y="2819400"/>
          <a:ext cx="2019300" cy="565150"/>
        </p:xfrm>
        <a:graphic>
          <a:graphicData uri="http://schemas.openxmlformats.org/presentationml/2006/ole">
            <p:oleObj spid="_x0000_s75780" name="Equation" r:id="rId5" imgW="863280" imgH="241200" progId="Equation.3">
              <p:embed/>
            </p:oleObj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Polygon Basis Functions</a:t>
            </a:r>
            <a:endParaRPr lang="en-US" dirty="0"/>
          </a:p>
        </p:txBody>
      </p:sp>
      <p:pic>
        <p:nvPicPr>
          <p:cNvPr id="66561" name="Picture 1" descr="C:\Users\Josiah Manson\Desktop\data\barycoords\presentation_images\5linH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6480" y="685800"/>
            <a:ext cx="5810920" cy="4942178"/>
          </a:xfrm>
          <a:prstGeom prst="rect">
            <a:avLst/>
          </a:prstGeom>
          <a:noFill/>
        </p:spPr>
      </p:pic>
      <p:pic>
        <p:nvPicPr>
          <p:cNvPr id="66563" name="Picture 3" descr="C:\Users\Josiah Manson\Desktop\data\barycoords\presentation_images\5linH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5800" y="685800"/>
            <a:ext cx="5810920" cy="49421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Polygon Basis Functions</a:t>
            </a:r>
            <a:endParaRPr lang="en-US" dirty="0"/>
          </a:p>
        </p:txBody>
      </p:sp>
      <p:pic>
        <p:nvPicPr>
          <p:cNvPr id="66561" name="Picture 1" descr="C:\Users\Josiah Manson\Desktop\data\barycoords\presentation_images\5linH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6480" y="685800"/>
            <a:ext cx="5810920" cy="4942178"/>
          </a:xfrm>
          <a:prstGeom prst="rect">
            <a:avLst/>
          </a:prstGeom>
          <a:noFill/>
        </p:spPr>
      </p:pic>
      <p:pic>
        <p:nvPicPr>
          <p:cNvPr id="66562" name="Picture 2" descr="C:\Users\Josiah Manson\Desktop\data\barycoords\presentation_images\5lin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982622"/>
            <a:ext cx="5810920" cy="4942178"/>
          </a:xfrm>
          <a:prstGeom prst="rect">
            <a:avLst/>
          </a:prstGeom>
          <a:noFill/>
        </p:spPr>
      </p:pic>
      <p:pic>
        <p:nvPicPr>
          <p:cNvPr id="66563" name="Picture 3" descr="C:\Users\Josiah Manson\Desktop\data\barycoords\presentation_images\5linH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85800" y="685800"/>
            <a:ext cx="5810920" cy="49421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Polygon Basis Functions</a:t>
            </a:r>
            <a:endParaRPr lang="en-US" dirty="0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209800" y="1447800"/>
          <a:ext cx="4784725" cy="1130300"/>
        </p:xfrm>
        <a:graphic>
          <a:graphicData uri="http://schemas.openxmlformats.org/presentationml/2006/ole">
            <p:oleObj spid="_x0000_s35842" name="Equation" r:id="rId3" imgW="2044440" imgH="482400" progId="Equation.3">
              <p:embed/>
            </p:oleObj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2895600" y="3505200"/>
          <a:ext cx="3505200" cy="565150"/>
        </p:xfrm>
        <a:graphic>
          <a:graphicData uri="http://schemas.openxmlformats.org/presentationml/2006/ole">
            <p:oleObj spid="_x0000_s35843" name="Equation" r:id="rId4" imgW="1498320" imgH="241200" progId="Equation.3">
              <p:embed/>
            </p:oleObj>
          </a:graphicData>
        </a:graphic>
      </p:graphicFrame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2590800" y="4343400"/>
          <a:ext cx="4024313" cy="1573212"/>
        </p:xfrm>
        <a:graphic>
          <a:graphicData uri="http://schemas.openxmlformats.org/presentationml/2006/ole">
            <p:oleObj spid="_x0000_s35845" name="Equation" r:id="rId5" imgW="1104840" imgH="431640" progId="Equation.3">
              <p:embed/>
            </p:oleObj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/>
        </p:nvGraphicFramePr>
        <p:xfrm>
          <a:off x="3535363" y="2819400"/>
          <a:ext cx="2019300" cy="565150"/>
        </p:xfrm>
        <a:graphic>
          <a:graphicData uri="http://schemas.openxmlformats.org/presentationml/2006/ole">
            <p:oleObj spid="_x0000_s35847" name="Equation" r:id="rId6" imgW="863280" imgH="241200" progId="Equation.3">
              <p:embed/>
            </p:oleObj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 Boundary Values</a:t>
            </a:r>
            <a:endParaRPr lang="en-US" dirty="0"/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2935847" y="1600200"/>
          <a:ext cx="3121494" cy="1108602"/>
        </p:xfrm>
        <a:graphic>
          <a:graphicData uri="http://schemas.openxmlformats.org/presentationml/2006/ole">
            <p:oleObj spid="_x0000_s37890" name="Equation" r:id="rId3" imgW="1358640" imgH="482400" progId="Equation.3">
              <p:embed/>
            </p:oleObj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2147888" y="2362200"/>
          <a:ext cx="4843462" cy="1690688"/>
        </p:xfrm>
        <a:graphic>
          <a:graphicData uri="http://schemas.openxmlformats.org/presentationml/2006/ole">
            <p:oleObj spid="_x0000_s37891" name="Equation" r:id="rId4" imgW="2108160" imgH="736560" progId="Equation.3">
              <p:embed/>
            </p:oleObj>
          </a:graphicData>
        </a:graphic>
      </p:graphicFrame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1585913" y="3505200"/>
          <a:ext cx="6418262" cy="2157413"/>
        </p:xfrm>
        <a:graphic>
          <a:graphicData uri="http://schemas.openxmlformats.org/presentationml/2006/ole">
            <p:oleObj spid="_x0000_s37892" name="Equation" r:id="rId5" imgW="2793960" imgH="939600" progId="Equation.3">
              <p:embed/>
            </p:oleObj>
          </a:graphicData>
        </a:graphic>
      </p:graphicFrame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4495800" y="5334000"/>
          <a:ext cx="239712" cy="598487"/>
        </p:xfrm>
        <a:graphic>
          <a:graphicData uri="http://schemas.openxmlformats.org/presentationml/2006/ole">
            <p:oleObj spid="_x0000_s37893" name="Equation" r:id="rId6" imgW="75960" imgH="190440" progId="Equation.3">
              <p:embed/>
            </p:oleObj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 Boundary Values</a:t>
            </a:r>
            <a:endParaRPr lang="en-US" dirty="0"/>
          </a:p>
        </p:txBody>
      </p:sp>
      <p:pic>
        <p:nvPicPr>
          <p:cNvPr id="128004" name="Picture 4" descr="C:\Users\Josiah Manson\Desktop\data\barycoords\presentation_images\hex\val_plain_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94" y="1771650"/>
            <a:ext cx="4815706" cy="4095750"/>
          </a:xfrm>
          <a:prstGeom prst="rect">
            <a:avLst/>
          </a:prstGeom>
          <a:noFill/>
        </p:spPr>
      </p:pic>
      <p:pic>
        <p:nvPicPr>
          <p:cNvPr id="128005" name="Picture 5" descr="C:\Users\Josiah Manson\Desktop\data\barycoords\presentation_images\hex\val_plain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71650"/>
            <a:ext cx="4815706" cy="4095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15200" cy="525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 Boundary Values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 Precision</a:t>
            </a:r>
            <a:endParaRPr lang="en-US" dirty="0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2590800" y="1836738"/>
          <a:ext cx="3787775" cy="677862"/>
        </p:xfrm>
        <a:graphic>
          <a:graphicData uri="http://schemas.openxmlformats.org/presentationml/2006/ole">
            <p:oleObj spid="_x0000_s36866" name="Equation" r:id="rId3" imgW="1206360" imgH="215640" progId="Equation.3">
              <p:embed/>
            </p:oleObj>
          </a:graphicData>
        </a:graphic>
      </p:graphicFrame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1066800" y="2627312"/>
          <a:ext cx="6856413" cy="877888"/>
        </p:xfrm>
        <a:graphic>
          <a:graphicData uri="http://schemas.openxmlformats.org/presentationml/2006/ole">
            <p:oleObj spid="_x0000_s36867" name="Equation" r:id="rId4" imgW="2184120" imgH="279360" progId="Equation.3">
              <p:embed/>
            </p:oleObj>
          </a:graphicData>
        </a:graphic>
      </p:graphicFrame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 flipV="1">
          <a:off x="304800" y="3777468"/>
          <a:ext cx="8383588" cy="565932"/>
        </p:xfrm>
        <a:graphic>
          <a:graphicData uri="http://schemas.openxmlformats.org/presentationml/2006/ole">
            <p:oleObj spid="_x0000_s36868" name="Equation" r:id="rId5" imgW="3581280" imgH="241200" progId="Equation.3">
              <p:embed/>
            </p:oleObj>
          </a:graphicData>
        </a:graphic>
      </p:graphicFrame>
      <p:graphicFrame>
        <p:nvGraphicFramePr>
          <p:cNvPr id="36869" name="Object 5"/>
          <p:cNvGraphicFramePr>
            <a:graphicFrameLocks noChangeAspect="1"/>
          </p:cNvGraphicFramePr>
          <p:nvPr/>
        </p:nvGraphicFramePr>
        <p:xfrm>
          <a:off x="4516438" y="4659313"/>
          <a:ext cx="239712" cy="598487"/>
        </p:xfrm>
        <a:graphic>
          <a:graphicData uri="http://schemas.openxmlformats.org/presentationml/2006/ole">
            <p:oleObj spid="_x0000_s36869" name="Equation" r:id="rId6" imgW="75960" imgH="190440" progId="Equation.3">
              <p:embed/>
            </p:oleObj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 Precision</a:t>
            </a:r>
            <a:endParaRPr lang="en-US" dirty="0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085974"/>
            <a:ext cx="3994562" cy="286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057400"/>
            <a:ext cx="3994562" cy="286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28800" y="5334000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Linear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5334000"/>
            <a:ext cx="141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Quadratic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5000" y="2286000"/>
            <a:ext cx="5469000" cy="4651375"/>
          </a:xfrm>
          <a:prstGeom prst="rect">
            <a:avLst/>
          </a:prstGeom>
          <a:noFill/>
        </p:spPr>
      </p:pic>
      <p:graphicFrame>
        <p:nvGraphicFramePr>
          <p:cNvPr id="143367" name="Object 7"/>
          <p:cNvGraphicFramePr>
            <a:graphicFrameLocks noChangeAspect="1"/>
          </p:cNvGraphicFramePr>
          <p:nvPr/>
        </p:nvGraphicFramePr>
        <p:xfrm>
          <a:off x="5807075" y="3868738"/>
          <a:ext cx="636588" cy="409575"/>
        </p:xfrm>
        <a:graphic>
          <a:graphicData uri="http://schemas.openxmlformats.org/presentationml/2006/ole">
            <p:oleObj spid="_x0000_s143367" name="Equation" r:id="rId4" imgW="355320" imgH="228600" progId="Equation.3">
              <p:embed/>
            </p:oleObj>
          </a:graphicData>
        </a:graphic>
      </p:graphicFrame>
      <p:graphicFrame>
        <p:nvGraphicFramePr>
          <p:cNvPr id="143368" name="Object 8"/>
          <p:cNvGraphicFramePr>
            <a:graphicFrameLocks noChangeAspect="1"/>
          </p:cNvGraphicFramePr>
          <p:nvPr/>
        </p:nvGraphicFramePr>
        <p:xfrm>
          <a:off x="7227888" y="3581400"/>
          <a:ext cx="592137" cy="387350"/>
        </p:xfrm>
        <a:graphic>
          <a:graphicData uri="http://schemas.openxmlformats.org/presentationml/2006/ole">
            <p:oleObj spid="_x0000_s143368" name="Equation" r:id="rId5" imgW="330120" imgH="215640" progId="Equation.3">
              <p:embed/>
            </p:oleObj>
          </a:graphicData>
        </a:graphic>
      </p:graphicFrame>
      <p:graphicFrame>
        <p:nvGraphicFramePr>
          <p:cNvPr id="143369" name="Object 9"/>
          <p:cNvGraphicFramePr>
            <a:graphicFrameLocks noChangeAspect="1"/>
          </p:cNvGraphicFramePr>
          <p:nvPr/>
        </p:nvGraphicFramePr>
        <p:xfrm>
          <a:off x="7304088" y="2743200"/>
          <a:ext cx="636587" cy="385763"/>
        </p:xfrm>
        <a:graphic>
          <a:graphicData uri="http://schemas.openxmlformats.org/presentationml/2006/ole">
            <p:oleObj spid="_x0000_s143369" name="Equation" r:id="rId6" imgW="355320" imgH="215640" progId="Equation.3">
              <p:embed/>
            </p:oleObj>
          </a:graphicData>
        </a:graphic>
      </p:graphicFrame>
      <p:graphicFrame>
        <p:nvGraphicFramePr>
          <p:cNvPr id="143370" name="Object 10"/>
          <p:cNvGraphicFramePr>
            <a:graphicFrameLocks noChangeAspect="1"/>
          </p:cNvGraphicFramePr>
          <p:nvPr/>
        </p:nvGraphicFramePr>
        <p:xfrm>
          <a:off x="5780088" y="2438400"/>
          <a:ext cx="615950" cy="409575"/>
        </p:xfrm>
        <a:graphic>
          <a:graphicData uri="http://schemas.openxmlformats.org/presentationml/2006/ole">
            <p:oleObj spid="_x0000_s143370" name="Equation" r:id="rId7" imgW="342720" imgH="228600" progId="Equation.3">
              <p:embed/>
            </p:oleObj>
          </a:graphicData>
        </a:graphic>
      </p:graphicFrame>
      <p:graphicFrame>
        <p:nvGraphicFramePr>
          <p:cNvPr id="143371" name="Object 11"/>
          <p:cNvGraphicFramePr>
            <a:graphicFrameLocks noChangeAspect="1"/>
          </p:cNvGraphicFramePr>
          <p:nvPr/>
        </p:nvGraphicFramePr>
        <p:xfrm>
          <a:off x="4619625" y="3124200"/>
          <a:ext cx="636588" cy="385763"/>
        </p:xfrm>
        <a:graphic>
          <a:graphicData uri="http://schemas.openxmlformats.org/presentationml/2006/ole">
            <p:oleObj spid="_x0000_s143371" name="Equation" r:id="rId8" imgW="355320" imgH="215640" progId="Equation.3">
              <p:embed/>
            </p:oleObj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 of Derivatives</a:t>
            </a:r>
            <a:endParaRPr lang="en-US" dirty="0"/>
          </a:p>
        </p:txBody>
      </p:sp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820738" y="3336925"/>
          <a:ext cx="7594600" cy="1543050"/>
        </p:xfrm>
        <a:graphic>
          <a:graphicData uri="http://schemas.openxmlformats.org/presentationml/2006/ole">
            <p:oleObj spid="_x0000_s70658" name="Equation" r:id="rId3" imgW="2501640" imgH="507960" progId="Equation.3">
              <p:embed/>
            </p:oleObj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 of Derivatives</a:t>
            </a:r>
            <a:endParaRPr lang="en-US" dirty="0"/>
          </a:p>
        </p:txBody>
      </p:sp>
      <p:graphicFrame>
        <p:nvGraphicFramePr>
          <p:cNvPr id="70657" name="Object 1"/>
          <p:cNvGraphicFramePr>
            <a:graphicFrameLocks noChangeAspect="1"/>
          </p:cNvGraphicFramePr>
          <p:nvPr/>
        </p:nvGraphicFramePr>
        <p:xfrm>
          <a:off x="2380598" y="4781550"/>
          <a:ext cx="5743575" cy="1543050"/>
        </p:xfrm>
        <a:graphic>
          <a:graphicData uri="http://schemas.openxmlformats.org/presentationml/2006/ole">
            <p:oleObj spid="_x0000_s73730" name="Equation" r:id="rId3" imgW="1892160" imgH="507960" progId="Equation.3">
              <p:embed/>
            </p:oleObj>
          </a:graphicData>
        </a:graphic>
      </p:graphicFrame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820738" y="3336925"/>
          <a:ext cx="7594600" cy="1543050"/>
        </p:xfrm>
        <a:graphic>
          <a:graphicData uri="http://schemas.openxmlformats.org/presentationml/2006/ole">
            <p:oleObj spid="_x0000_s73731" name="Equation" r:id="rId4" imgW="2501640" imgH="507960" progId="Equation.3">
              <p:embed/>
            </p:oleObj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 of Derivatives</a:t>
            </a:r>
            <a:endParaRPr lang="en-US" dirty="0"/>
          </a:p>
        </p:txBody>
      </p:sp>
      <p:graphicFrame>
        <p:nvGraphicFramePr>
          <p:cNvPr id="70657" name="Object 1"/>
          <p:cNvGraphicFramePr>
            <a:graphicFrameLocks noChangeAspect="1"/>
          </p:cNvGraphicFramePr>
          <p:nvPr/>
        </p:nvGraphicFramePr>
        <p:xfrm>
          <a:off x="2380598" y="4781550"/>
          <a:ext cx="5743575" cy="1543050"/>
        </p:xfrm>
        <a:graphic>
          <a:graphicData uri="http://schemas.openxmlformats.org/presentationml/2006/ole">
            <p:oleObj spid="_x0000_s131074" name="Equation" r:id="rId3" imgW="1892160" imgH="507960" progId="Equation.3">
              <p:embed/>
            </p:oleObj>
          </a:graphicData>
        </a:graphic>
      </p:graphicFrame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820738" y="3336925"/>
          <a:ext cx="7594600" cy="1543050"/>
        </p:xfrm>
        <a:graphic>
          <a:graphicData uri="http://schemas.openxmlformats.org/presentationml/2006/ole">
            <p:oleObj spid="_x0000_s131075" name="Equation" r:id="rId4" imgW="2501640" imgH="507960" progId="Equation.3">
              <p:embed/>
            </p:oleObj>
          </a:graphicData>
        </a:graphic>
      </p:graphicFrame>
      <p:graphicFrame>
        <p:nvGraphicFramePr>
          <p:cNvPr id="70659" name="Object 3"/>
          <p:cNvGraphicFramePr>
            <a:graphicFrameLocks noChangeAspect="1"/>
          </p:cNvGraphicFramePr>
          <p:nvPr/>
        </p:nvGraphicFramePr>
        <p:xfrm>
          <a:off x="1822450" y="1447800"/>
          <a:ext cx="5586413" cy="1739900"/>
        </p:xfrm>
        <a:graphic>
          <a:graphicData uri="http://schemas.openxmlformats.org/presentationml/2006/ole">
            <p:oleObj spid="_x0000_s131076" name="Equation" r:id="rId5" imgW="1714320" imgH="533160" progId="Equation.3">
              <p:embed/>
            </p:oleObj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 of Derivatives</a:t>
            </a:r>
            <a:endParaRPr lang="en-US" dirty="0"/>
          </a:p>
        </p:txBody>
      </p:sp>
      <p:pic>
        <p:nvPicPr>
          <p:cNvPr id="122882" name="Picture 2" descr="C:\Users\Josiah Manson\Desktop\data\barycoords\presentation_images\hex\val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640" y="685800"/>
            <a:ext cx="3942160" cy="3352800"/>
          </a:xfrm>
          <a:prstGeom prst="rect">
            <a:avLst/>
          </a:prstGeom>
          <a:noFill/>
        </p:spPr>
      </p:pic>
      <p:pic>
        <p:nvPicPr>
          <p:cNvPr id="122883" name="Picture 3" descr="C:\Users\Josiah Manson\Desktop\data\barycoords\presentation_images\hex\val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4640" y="533400"/>
            <a:ext cx="394216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 of Derivatives</a:t>
            </a:r>
            <a:endParaRPr lang="en-US" dirty="0"/>
          </a:p>
        </p:txBody>
      </p:sp>
      <p:pic>
        <p:nvPicPr>
          <p:cNvPr id="122881" name="Picture 1" descr="C:\Users\Josiah Manson\Desktop\data\barycoords\presentation_images\hex\deriv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733800"/>
            <a:ext cx="3942160" cy="3352800"/>
          </a:xfrm>
          <a:prstGeom prst="rect">
            <a:avLst/>
          </a:prstGeom>
          <a:noFill/>
        </p:spPr>
      </p:pic>
      <p:pic>
        <p:nvPicPr>
          <p:cNvPr id="122882" name="Picture 2" descr="C:\Users\Josiah Manson\Desktop\data\barycoords\presentation_images\hex\val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640" y="685800"/>
            <a:ext cx="3942160" cy="3352800"/>
          </a:xfrm>
          <a:prstGeom prst="rect">
            <a:avLst/>
          </a:prstGeom>
          <a:noFill/>
        </p:spPr>
      </p:pic>
      <p:pic>
        <p:nvPicPr>
          <p:cNvPr id="122883" name="Picture 3" descr="C:\Users\Josiah Manson\Desktop\data\barycoords\presentation_images\hex\val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4640" y="533400"/>
            <a:ext cx="3942160" cy="3352800"/>
          </a:xfrm>
          <a:prstGeom prst="rect">
            <a:avLst/>
          </a:prstGeom>
          <a:noFill/>
        </p:spPr>
      </p:pic>
      <p:pic>
        <p:nvPicPr>
          <p:cNvPr id="122884" name="Picture 4" descr="C:\Users\Josiah Manson\Desktop\data\barycoords\presentation_images\hex\deriv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40" y="3733800"/>
            <a:ext cx="3942160" cy="3352800"/>
          </a:xfrm>
          <a:prstGeom prst="rect">
            <a:avLst/>
          </a:prstGeom>
          <a:noFill/>
        </p:spPr>
      </p:pic>
      <p:pic>
        <p:nvPicPr>
          <p:cNvPr id="122885" name="Picture 5" descr="C:\Users\Josiah Manson\Desktop\data\barycoords\presentation_images\hex\deriv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2362200"/>
            <a:ext cx="394216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343400"/>
            <a:ext cx="346791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95400"/>
            <a:ext cx="3467910" cy="315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676400"/>
            <a:ext cx="3467912" cy="212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343400"/>
            <a:ext cx="346791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 of Derivatives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 are Closed-Form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polygons        is linear</a:t>
            </a:r>
          </a:p>
          <a:p>
            <a:pPr lvl="1"/>
            <a:r>
              <a:rPr lang="en-US" dirty="0" smtClean="0"/>
              <a:t>          and           are constant</a:t>
            </a:r>
          </a:p>
          <a:p>
            <a:pPr lvl="1"/>
            <a:r>
              <a:rPr lang="en-US" dirty="0" smtClean="0"/>
              <a:t>Polynomial numerator</a:t>
            </a:r>
          </a:p>
          <a:p>
            <a:pPr lvl="1"/>
            <a:r>
              <a:rPr lang="en-US" dirty="0" smtClean="0"/>
              <a:t>Denominator quadratic to power 2</a:t>
            </a:r>
            <a:r>
              <a:rPr lang="el-GR" dirty="0" smtClean="0"/>
              <a:t>α</a:t>
            </a:r>
            <a:endParaRPr lang="en-US" dirty="0" smtClean="0"/>
          </a:p>
          <a:p>
            <a:pPr lvl="1"/>
            <a:r>
              <a:rPr lang="en-US" dirty="0" smtClean="0"/>
              <a:t>Integrals have closed-form solutions</a:t>
            </a:r>
            <a:endParaRPr lang="en-US" dirty="0"/>
          </a:p>
        </p:txBody>
      </p:sp>
      <p:graphicFrame>
        <p:nvGraphicFramePr>
          <p:cNvPr id="121857" name="Object 1"/>
          <p:cNvGraphicFramePr>
            <a:graphicFrameLocks noChangeAspect="1"/>
          </p:cNvGraphicFramePr>
          <p:nvPr/>
        </p:nvGraphicFramePr>
        <p:xfrm>
          <a:off x="2670698" y="2216053"/>
          <a:ext cx="816572" cy="500252"/>
        </p:xfrm>
        <a:graphic>
          <a:graphicData uri="http://schemas.openxmlformats.org/presentationml/2006/ole">
            <p:oleObj spid="_x0000_s121857" name="Equation" r:id="rId3" imgW="393480" imgH="241200" progId="Equation.3">
              <p:embed/>
            </p:oleObj>
          </a:graphicData>
        </a:graphic>
      </p:graphicFrame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1266173" y="2209800"/>
          <a:ext cx="808037" cy="519113"/>
        </p:xfrm>
        <a:graphic>
          <a:graphicData uri="http://schemas.openxmlformats.org/presentationml/2006/ole">
            <p:oleObj spid="_x0000_s121858" name="Equation" r:id="rId4" imgW="355320" imgH="228600" progId="Equation.3">
              <p:embed/>
            </p:oleObj>
          </a:graphicData>
        </a:graphic>
      </p:graphicFrame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2989730" y="1676400"/>
          <a:ext cx="720725" cy="519113"/>
        </p:xfrm>
        <a:graphic>
          <a:graphicData uri="http://schemas.openxmlformats.org/presentationml/2006/ole">
            <p:oleObj spid="_x0000_s121859" name="Equation" r:id="rId5" imgW="317160" imgH="228600" progId="Equation.3">
              <p:embed/>
            </p:oleObj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Curved Boundaries</a:t>
            </a:r>
            <a:endParaRPr lang="en-US" dirty="0"/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2963863" y="1600200"/>
          <a:ext cx="3065462" cy="1108075"/>
        </p:xfrm>
        <a:graphic>
          <a:graphicData uri="http://schemas.openxmlformats.org/presentationml/2006/ole">
            <p:oleObj spid="_x0000_s39938" name="Equation" r:id="rId3" imgW="1333440" imgH="482400" progId="Equation.3">
              <p:embed/>
            </p:oleObj>
          </a:graphicData>
        </a:graphic>
      </p:graphicFrame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2176463" y="2362200"/>
          <a:ext cx="4784725" cy="1690688"/>
        </p:xfrm>
        <a:graphic>
          <a:graphicData uri="http://schemas.openxmlformats.org/presentationml/2006/ole">
            <p:oleObj spid="_x0000_s39939" name="Equation" r:id="rId4" imgW="2082600" imgH="736560" progId="Equation.3">
              <p:embed/>
            </p:oleObj>
          </a:graphicData>
        </a:graphic>
      </p:graphicFrame>
      <p:graphicFrame>
        <p:nvGraphicFramePr>
          <p:cNvPr id="39940" name="Object 4"/>
          <p:cNvGraphicFramePr>
            <a:graphicFrameLocks noChangeAspect="1"/>
          </p:cNvGraphicFramePr>
          <p:nvPr/>
        </p:nvGraphicFramePr>
        <p:xfrm>
          <a:off x="1614488" y="3505200"/>
          <a:ext cx="6359525" cy="2157413"/>
        </p:xfrm>
        <a:graphic>
          <a:graphicData uri="http://schemas.openxmlformats.org/presentationml/2006/ole">
            <p:oleObj spid="_x0000_s39940" name="Equation" r:id="rId5" imgW="2768400" imgH="939600" progId="Equation.3">
              <p:embed/>
            </p:oleObj>
          </a:graphicData>
        </a:graphic>
      </p:graphicFrame>
      <p:graphicFrame>
        <p:nvGraphicFramePr>
          <p:cNvPr id="39941" name="Object 5"/>
          <p:cNvGraphicFramePr>
            <a:graphicFrameLocks noChangeAspect="1"/>
          </p:cNvGraphicFramePr>
          <p:nvPr/>
        </p:nvGraphicFramePr>
        <p:xfrm>
          <a:off x="4495800" y="5334000"/>
          <a:ext cx="239713" cy="598488"/>
        </p:xfrm>
        <a:graphic>
          <a:graphicData uri="http://schemas.openxmlformats.org/presentationml/2006/ole">
            <p:oleObj spid="_x0000_s39941" name="Equation" r:id="rId6" imgW="75960" imgH="190440" progId="Equation.3">
              <p:embed/>
            </p:oleObj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Other Methods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" y="2262531"/>
            <a:ext cx="8665370" cy="218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Other Methods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1" y="1506566"/>
            <a:ext cx="4419600" cy="512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  <a:p>
            <a:r>
              <a:rPr lang="en-US" dirty="0" smtClean="0"/>
              <a:t>Boundary Interpolation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5000" y="2286000"/>
            <a:ext cx="5469000" cy="4651375"/>
          </a:xfrm>
          <a:prstGeom prst="rect">
            <a:avLst/>
          </a:prstGeom>
          <a:noFill/>
        </p:spPr>
      </p:pic>
      <p:graphicFrame>
        <p:nvGraphicFramePr>
          <p:cNvPr id="143367" name="Object 7"/>
          <p:cNvGraphicFramePr>
            <a:graphicFrameLocks noChangeAspect="1"/>
          </p:cNvGraphicFramePr>
          <p:nvPr/>
        </p:nvGraphicFramePr>
        <p:xfrm>
          <a:off x="5807075" y="3868738"/>
          <a:ext cx="636588" cy="409575"/>
        </p:xfrm>
        <a:graphic>
          <a:graphicData uri="http://schemas.openxmlformats.org/presentationml/2006/ole">
            <p:oleObj spid="_x0000_s145410" name="Equation" r:id="rId4" imgW="355320" imgH="228600" progId="Equation.3">
              <p:embed/>
            </p:oleObj>
          </a:graphicData>
        </a:graphic>
      </p:graphicFrame>
      <p:graphicFrame>
        <p:nvGraphicFramePr>
          <p:cNvPr id="143368" name="Object 8"/>
          <p:cNvGraphicFramePr>
            <a:graphicFrameLocks noChangeAspect="1"/>
          </p:cNvGraphicFramePr>
          <p:nvPr/>
        </p:nvGraphicFramePr>
        <p:xfrm>
          <a:off x="7227888" y="3581400"/>
          <a:ext cx="592137" cy="387350"/>
        </p:xfrm>
        <a:graphic>
          <a:graphicData uri="http://schemas.openxmlformats.org/presentationml/2006/ole">
            <p:oleObj spid="_x0000_s145411" name="Equation" r:id="rId5" imgW="330120" imgH="215640" progId="Equation.3">
              <p:embed/>
            </p:oleObj>
          </a:graphicData>
        </a:graphic>
      </p:graphicFrame>
      <p:graphicFrame>
        <p:nvGraphicFramePr>
          <p:cNvPr id="143369" name="Object 9"/>
          <p:cNvGraphicFramePr>
            <a:graphicFrameLocks noChangeAspect="1"/>
          </p:cNvGraphicFramePr>
          <p:nvPr/>
        </p:nvGraphicFramePr>
        <p:xfrm>
          <a:off x="7304088" y="2743200"/>
          <a:ext cx="636587" cy="385763"/>
        </p:xfrm>
        <a:graphic>
          <a:graphicData uri="http://schemas.openxmlformats.org/presentationml/2006/ole">
            <p:oleObj spid="_x0000_s145412" name="Equation" r:id="rId6" imgW="355320" imgH="215640" progId="Equation.3">
              <p:embed/>
            </p:oleObj>
          </a:graphicData>
        </a:graphic>
      </p:graphicFrame>
      <p:graphicFrame>
        <p:nvGraphicFramePr>
          <p:cNvPr id="143370" name="Object 10"/>
          <p:cNvGraphicFramePr>
            <a:graphicFrameLocks noChangeAspect="1"/>
          </p:cNvGraphicFramePr>
          <p:nvPr/>
        </p:nvGraphicFramePr>
        <p:xfrm>
          <a:off x="5780088" y="2438400"/>
          <a:ext cx="615950" cy="409575"/>
        </p:xfrm>
        <a:graphic>
          <a:graphicData uri="http://schemas.openxmlformats.org/presentationml/2006/ole">
            <p:oleObj spid="_x0000_s145413" name="Equation" r:id="rId7" imgW="342720" imgH="228600" progId="Equation.3">
              <p:embed/>
            </p:oleObj>
          </a:graphicData>
        </a:graphic>
      </p:graphicFrame>
      <p:graphicFrame>
        <p:nvGraphicFramePr>
          <p:cNvPr id="143371" name="Object 11"/>
          <p:cNvGraphicFramePr>
            <a:graphicFrameLocks noChangeAspect="1"/>
          </p:cNvGraphicFramePr>
          <p:nvPr/>
        </p:nvGraphicFramePr>
        <p:xfrm>
          <a:off x="4619625" y="3124200"/>
          <a:ext cx="636588" cy="385763"/>
        </p:xfrm>
        <a:graphic>
          <a:graphicData uri="http://schemas.openxmlformats.org/presentationml/2006/ole">
            <p:oleObj spid="_x0000_s145414" name="Equation" r:id="rId8" imgW="355320" imgH="215640" progId="Equation.3">
              <p:embed/>
            </p:oleObj>
          </a:graphicData>
        </a:graphic>
      </p:graphicFrame>
      <p:graphicFrame>
        <p:nvGraphicFramePr>
          <p:cNvPr id="145415" name="Object 7"/>
          <p:cNvGraphicFramePr>
            <a:graphicFrameLocks noChangeAspect="1"/>
          </p:cNvGraphicFramePr>
          <p:nvPr/>
        </p:nvGraphicFramePr>
        <p:xfrm>
          <a:off x="457200" y="4419600"/>
          <a:ext cx="2990850" cy="775702"/>
        </p:xfrm>
        <a:graphic>
          <a:graphicData uri="http://schemas.openxmlformats.org/presentationml/2006/ole">
            <p:oleObj spid="_x0000_s145415" name="Equation" r:id="rId9" imgW="977760" imgH="253800" progId="Equation.3">
              <p:embed/>
            </p:oleObj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Deformation</a:t>
            </a:r>
            <a:endParaRPr lang="en-US" dirty="0"/>
          </a:p>
        </p:txBody>
      </p:sp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990600" y="1233488"/>
          <a:ext cx="2511425" cy="1203325"/>
        </p:xfrm>
        <a:graphic>
          <a:graphicData uri="http://schemas.openxmlformats.org/presentationml/2006/ole">
            <p:oleObj spid="_x0000_s97282" name="Equation" r:id="rId3" imgW="901440" imgH="431640" progId="Equation.3">
              <p:embed/>
            </p:oleObj>
          </a:graphicData>
        </a:graphic>
      </p:graphicFrame>
      <p:pic>
        <p:nvPicPr>
          <p:cNvPr id="96261" name="Picture 5" descr="C:\Users\Josiah Manson\Desktop\data\barycoords\paper_bary\figures\armadillo_deform\output_0na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362200"/>
            <a:ext cx="2536736" cy="2851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Deformation</a:t>
            </a:r>
            <a:endParaRPr lang="en-US" dirty="0"/>
          </a:p>
        </p:txBody>
      </p:sp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990600" y="1233488"/>
          <a:ext cx="2511425" cy="1203325"/>
        </p:xfrm>
        <a:graphic>
          <a:graphicData uri="http://schemas.openxmlformats.org/presentationml/2006/ole">
            <p:oleObj spid="_x0000_s98306" name="Equation" r:id="rId3" imgW="901440" imgH="431640" progId="Equation.3">
              <p:embed/>
            </p:oleObj>
          </a:graphicData>
        </a:graphic>
      </p:graphicFrame>
      <p:graphicFrame>
        <p:nvGraphicFramePr>
          <p:cNvPr id="94211" name="Object 3"/>
          <p:cNvGraphicFramePr>
            <a:graphicFrameLocks noChangeAspect="1"/>
          </p:cNvGraphicFramePr>
          <p:nvPr/>
        </p:nvGraphicFramePr>
        <p:xfrm>
          <a:off x="5641975" y="1235075"/>
          <a:ext cx="2511425" cy="1203325"/>
        </p:xfrm>
        <a:graphic>
          <a:graphicData uri="http://schemas.openxmlformats.org/presentationml/2006/ole">
            <p:oleObj spid="_x0000_s98307" name="Equation" r:id="rId4" imgW="901440" imgH="431640" progId="Equation.3">
              <p:embed/>
            </p:oleObj>
          </a:graphicData>
        </a:graphic>
      </p:graphicFrame>
      <p:pic>
        <p:nvPicPr>
          <p:cNvPr id="96260" name="Picture 4" descr="C:\Users\Josiah Manson\Desktop\data\barycoords\paper_bary\figures\armadillo_deform\output_3na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57950" y="3581400"/>
            <a:ext cx="2533650" cy="2502790"/>
          </a:xfrm>
          <a:prstGeom prst="rect">
            <a:avLst/>
          </a:prstGeom>
          <a:noFill/>
        </p:spPr>
      </p:pic>
      <p:pic>
        <p:nvPicPr>
          <p:cNvPr id="96261" name="Picture 5" descr="C:\Users\Josiah Manson\Desktop\data\barycoords\paper_bary\figures\armadillo_deform\output_0na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362200"/>
            <a:ext cx="2536736" cy="2851514"/>
          </a:xfrm>
          <a:prstGeom prst="rect">
            <a:avLst/>
          </a:prstGeom>
          <a:noFill/>
        </p:spPr>
      </p:pic>
      <p:pic>
        <p:nvPicPr>
          <p:cNvPr id="96262" name="Picture 6" descr="C:\Users\Josiah Manson\Desktop\data\barycoords\paper_bary\figures\armadillo_deform\output_1na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52950" y="2514600"/>
            <a:ext cx="2536736" cy="2851514"/>
          </a:xfrm>
          <a:prstGeom prst="rect">
            <a:avLst/>
          </a:prstGeom>
          <a:noFill/>
        </p:spPr>
      </p:pic>
      <p:pic>
        <p:nvPicPr>
          <p:cNvPr id="96263" name="Picture 7" descr="C:\Users\Josiah Manson\Desktop\data\barycoords\paper_bary\figures\armadillo_deform\output_2na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52750" y="3581400"/>
            <a:ext cx="2533650" cy="2502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family of </a:t>
            </a:r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</a:p>
          <a:p>
            <a:pPr lvl="1"/>
            <a:r>
              <a:rPr lang="en-US" dirty="0" smtClean="0"/>
              <a:t>Controlled by parameter </a:t>
            </a:r>
            <a:r>
              <a:rPr lang="el-GR" b="1" dirty="0" smtClean="0"/>
              <a:t>α</a:t>
            </a:r>
            <a:endParaRPr lang="en-US" dirty="0" smtClean="0"/>
          </a:p>
          <a:p>
            <a:pPr lvl="1"/>
            <a:r>
              <a:rPr lang="en-US" dirty="0" smtClean="0"/>
              <a:t>Polynomial boundaries</a:t>
            </a:r>
          </a:p>
          <a:p>
            <a:pPr lvl="1"/>
            <a:r>
              <a:rPr lang="en-US" dirty="0" smtClean="0"/>
              <a:t>Polynomial precision</a:t>
            </a:r>
          </a:p>
          <a:p>
            <a:pPr lvl="1"/>
            <a:r>
              <a:rPr lang="en-US" dirty="0" smtClean="0"/>
              <a:t>Derivative interpolation</a:t>
            </a:r>
          </a:p>
          <a:p>
            <a:pPr lvl="1"/>
            <a:r>
              <a:rPr lang="en-US" dirty="0" smtClean="0"/>
              <a:t>Open polygons</a:t>
            </a:r>
          </a:p>
          <a:p>
            <a:pPr lvl="1"/>
            <a:r>
              <a:rPr lang="en-US" dirty="0" smtClean="0"/>
              <a:t>Closed-form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to 3D</a:t>
            </a:r>
            <a:endParaRPr lang="en-US" dirty="0"/>
          </a:p>
        </p:txBody>
      </p:sp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239712" y="1663480"/>
          <a:ext cx="8599488" cy="1416490"/>
        </p:xfrm>
        <a:graphic>
          <a:graphicData uri="http://schemas.openxmlformats.org/presentationml/2006/ole">
            <p:oleObj spid="_x0000_s99330" name="Equation" r:id="rId3" imgW="3085920" imgH="507960" progId="Equation.3">
              <p:embed/>
            </p:oleObj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Constant Precision</a:t>
            </a:r>
            <a:endParaRPr lang="en-US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702050" y="1600201"/>
          <a:ext cx="1897063" cy="739775"/>
        </p:xfrm>
        <a:graphic>
          <a:graphicData uri="http://schemas.openxmlformats.org/presentationml/2006/ole">
            <p:oleObj spid="_x0000_s156674" name="Equation" r:id="rId3" imgW="520560" imgH="203040" progId="Equation.3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2286000" y="2465388"/>
          <a:ext cx="4718050" cy="1573212"/>
        </p:xfrm>
        <a:graphic>
          <a:graphicData uri="http://schemas.openxmlformats.org/presentationml/2006/ole">
            <p:oleObj spid="_x0000_s156675" name="Equation" r:id="rId4" imgW="1295280" imgH="431640" progId="Equation.3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3325813" y="4876800"/>
          <a:ext cx="2636837" cy="1573213"/>
        </p:xfrm>
        <a:graphic>
          <a:graphicData uri="http://schemas.openxmlformats.org/presentationml/2006/ole">
            <p:oleObj spid="_x0000_s156676" name="Equation" r:id="rId5" imgW="723600" imgH="431640" progId="Equation.3">
              <p:embed/>
            </p:oleObj>
          </a:graphicData>
        </a:graphic>
      </p:graphicFrame>
      <p:cxnSp>
        <p:nvCxnSpPr>
          <p:cNvPr id="9" name="Straight Arrow Connector 8"/>
          <p:cNvCxnSpPr/>
          <p:nvPr/>
        </p:nvCxnSpPr>
        <p:spPr>
          <a:xfrm rot="5400000">
            <a:off x="4191000" y="4495800"/>
            <a:ext cx="609600" cy="1588"/>
          </a:xfrm>
          <a:prstGeom prst="straightConnector1">
            <a:avLst/>
          </a:prstGeom>
          <a:ln w="603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  <a:p>
            <a:r>
              <a:rPr lang="en-US" dirty="0" smtClean="0"/>
              <a:t>Boundary Interpolation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5000" y="2286000"/>
            <a:ext cx="5468999" cy="4651375"/>
          </a:xfrm>
          <a:prstGeom prst="rect">
            <a:avLst/>
          </a:prstGeom>
          <a:noFill/>
        </p:spPr>
      </p:pic>
      <p:graphicFrame>
        <p:nvGraphicFramePr>
          <p:cNvPr id="143367" name="Object 7"/>
          <p:cNvGraphicFramePr>
            <a:graphicFrameLocks noChangeAspect="1"/>
          </p:cNvGraphicFramePr>
          <p:nvPr/>
        </p:nvGraphicFramePr>
        <p:xfrm>
          <a:off x="5807075" y="3868738"/>
          <a:ext cx="636588" cy="409575"/>
        </p:xfrm>
        <a:graphic>
          <a:graphicData uri="http://schemas.openxmlformats.org/presentationml/2006/ole">
            <p:oleObj spid="_x0000_s146434" name="Equation" r:id="rId4" imgW="355320" imgH="228600" progId="Equation.3">
              <p:embed/>
            </p:oleObj>
          </a:graphicData>
        </a:graphic>
      </p:graphicFrame>
      <p:graphicFrame>
        <p:nvGraphicFramePr>
          <p:cNvPr id="143368" name="Object 8"/>
          <p:cNvGraphicFramePr>
            <a:graphicFrameLocks noChangeAspect="1"/>
          </p:cNvGraphicFramePr>
          <p:nvPr/>
        </p:nvGraphicFramePr>
        <p:xfrm>
          <a:off x="7227888" y="3581400"/>
          <a:ext cx="592137" cy="387350"/>
        </p:xfrm>
        <a:graphic>
          <a:graphicData uri="http://schemas.openxmlformats.org/presentationml/2006/ole">
            <p:oleObj spid="_x0000_s146435" name="Equation" r:id="rId5" imgW="330120" imgH="215640" progId="Equation.3">
              <p:embed/>
            </p:oleObj>
          </a:graphicData>
        </a:graphic>
      </p:graphicFrame>
      <p:graphicFrame>
        <p:nvGraphicFramePr>
          <p:cNvPr id="143369" name="Object 9"/>
          <p:cNvGraphicFramePr>
            <a:graphicFrameLocks noChangeAspect="1"/>
          </p:cNvGraphicFramePr>
          <p:nvPr/>
        </p:nvGraphicFramePr>
        <p:xfrm>
          <a:off x="7304088" y="2743200"/>
          <a:ext cx="636587" cy="385763"/>
        </p:xfrm>
        <a:graphic>
          <a:graphicData uri="http://schemas.openxmlformats.org/presentationml/2006/ole">
            <p:oleObj spid="_x0000_s146436" name="Equation" r:id="rId6" imgW="355320" imgH="215640" progId="Equation.3">
              <p:embed/>
            </p:oleObj>
          </a:graphicData>
        </a:graphic>
      </p:graphicFrame>
      <p:graphicFrame>
        <p:nvGraphicFramePr>
          <p:cNvPr id="143370" name="Object 10"/>
          <p:cNvGraphicFramePr>
            <a:graphicFrameLocks noChangeAspect="1"/>
          </p:cNvGraphicFramePr>
          <p:nvPr/>
        </p:nvGraphicFramePr>
        <p:xfrm>
          <a:off x="5780088" y="2438400"/>
          <a:ext cx="615950" cy="409575"/>
        </p:xfrm>
        <a:graphic>
          <a:graphicData uri="http://schemas.openxmlformats.org/presentationml/2006/ole">
            <p:oleObj spid="_x0000_s146437" name="Equation" r:id="rId7" imgW="342720" imgH="228600" progId="Equation.3">
              <p:embed/>
            </p:oleObj>
          </a:graphicData>
        </a:graphic>
      </p:graphicFrame>
      <p:graphicFrame>
        <p:nvGraphicFramePr>
          <p:cNvPr id="143371" name="Object 11"/>
          <p:cNvGraphicFramePr>
            <a:graphicFrameLocks noChangeAspect="1"/>
          </p:cNvGraphicFramePr>
          <p:nvPr/>
        </p:nvGraphicFramePr>
        <p:xfrm>
          <a:off x="4619625" y="3124200"/>
          <a:ext cx="636588" cy="385763"/>
        </p:xfrm>
        <a:graphic>
          <a:graphicData uri="http://schemas.openxmlformats.org/presentationml/2006/ole">
            <p:oleObj spid="_x0000_s146438" name="Equation" r:id="rId8" imgW="355320" imgH="215640" progId="Equation.3">
              <p:embed/>
            </p:oleObj>
          </a:graphicData>
        </a:graphic>
      </p:graphicFrame>
      <p:graphicFrame>
        <p:nvGraphicFramePr>
          <p:cNvPr id="145415" name="Object 7"/>
          <p:cNvGraphicFramePr>
            <a:graphicFrameLocks noChangeAspect="1"/>
          </p:cNvGraphicFramePr>
          <p:nvPr/>
        </p:nvGraphicFramePr>
        <p:xfrm>
          <a:off x="457200" y="4419600"/>
          <a:ext cx="2990850" cy="775702"/>
        </p:xfrm>
        <a:graphic>
          <a:graphicData uri="http://schemas.openxmlformats.org/presentationml/2006/ole">
            <p:oleObj spid="_x0000_s146439" name="Equation" r:id="rId9" imgW="977760" imgH="253800" progId="Equation.3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  <a:p>
            <a:r>
              <a:rPr lang="en-US" dirty="0" smtClean="0"/>
              <a:t>Boundary Interpolation</a:t>
            </a:r>
          </a:p>
          <a:p>
            <a:r>
              <a:rPr lang="en-US" dirty="0" smtClean="0"/>
              <a:t>Basis Functions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5000" y="2286000"/>
            <a:ext cx="5468999" cy="4651375"/>
          </a:xfrm>
          <a:prstGeom prst="rect">
            <a:avLst/>
          </a:prstGeom>
          <a:noFill/>
        </p:spPr>
      </p:pic>
      <p:graphicFrame>
        <p:nvGraphicFramePr>
          <p:cNvPr id="147464" name="Object 8"/>
          <p:cNvGraphicFramePr>
            <a:graphicFrameLocks noChangeAspect="1"/>
          </p:cNvGraphicFramePr>
          <p:nvPr/>
        </p:nvGraphicFramePr>
        <p:xfrm>
          <a:off x="4887913" y="3962400"/>
          <a:ext cx="319087" cy="409575"/>
        </p:xfrm>
        <a:graphic>
          <a:graphicData uri="http://schemas.openxmlformats.org/presentationml/2006/ole">
            <p:oleObj spid="_x0000_s147464" name="Equation" r:id="rId4" imgW="177480" imgH="228600" progId="Equation.3">
              <p:embed/>
            </p:oleObj>
          </a:graphicData>
        </a:graphic>
      </p:graphicFrame>
      <p:graphicFrame>
        <p:nvGraphicFramePr>
          <p:cNvPr id="147465" name="Object 9"/>
          <p:cNvGraphicFramePr>
            <a:graphicFrameLocks noChangeAspect="1"/>
          </p:cNvGraphicFramePr>
          <p:nvPr/>
        </p:nvGraphicFramePr>
        <p:xfrm>
          <a:off x="6727825" y="3733800"/>
          <a:ext cx="273050" cy="387350"/>
        </p:xfrm>
        <a:graphic>
          <a:graphicData uri="http://schemas.openxmlformats.org/presentationml/2006/ole">
            <p:oleObj spid="_x0000_s147465" name="Equation" r:id="rId5" imgW="152280" imgH="215640" progId="Equation.3">
              <p:embed/>
            </p:oleObj>
          </a:graphicData>
        </a:graphic>
      </p:graphicFrame>
      <p:graphicFrame>
        <p:nvGraphicFramePr>
          <p:cNvPr id="147466" name="Object 10"/>
          <p:cNvGraphicFramePr>
            <a:graphicFrameLocks noChangeAspect="1"/>
          </p:cNvGraphicFramePr>
          <p:nvPr/>
        </p:nvGraphicFramePr>
        <p:xfrm>
          <a:off x="8164513" y="3124200"/>
          <a:ext cx="317500" cy="387350"/>
        </p:xfrm>
        <a:graphic>
          <a:graphicData uri="http://schemas.openxmlformats.org/presentationml/2006/ole">
            <p:oleObj spid="_x0000_s147466" name="Equation" r:id="rId6" imgW="177480" imgH="215640" progId="Equation.3">
              <p:embed/>
            </p:oleObj>
          </a:graphicData>
        </a:graphic>
      </p:graphicFrame>
      <p:graphicFrame>
        <p:nvGraphicFramePr>
          <p:cNvPr id="147467" name="Object 11"/>
          <p:cNvGraphicFramePr>
            <a:graphicFrameLocks noChangeAspect="1"/>
          </p:cNvGraphicFramePr>
          <p:nvPr/>
        </p:nvGraphicFramePr>
        <p:xfrm>
          <a:off x="6651625" y="2438400"/>
          <a:ext cx="296863" cy="409575"/>
        </p:xfrm>
        <a:graphic>
          <a:graphicData uri="http://schemas.openxmlformats.org/presentationml/2006/ole">
            <p:oleObj spid="_x0000_s147467" name="Equation" r:id="rId7" imgW="164880" imgH="228600" progId="Equation.3">
              <p:embed/>
            </p:oleObj>
          </a:graphicData>
        </a:graphic>
      </p:graphicFrame>
      <p:graphicFrame>
        <p:nvGraphicFramePr>
          <p:cNvPr id="147468" name="Object 12"/>
          <p:cNvGraphicFramePr>
            <a:graphicFrameLocks noChangeAspect="1"/>
          </p:cNvGraphicFramePr>
          <p:nvPr/>
        </p:nvGraphicFramePr>
        <p:xfrm>
          <a:off x="5040313" y="2362200"/>
          <a:ext cx="317500" cy="385763"/>
        </p:xfrm>
        <a:graphic>
          <a:graphicData uri="http://schemas.openxmlformats.org/presentationml/2006/ole">
            <p:oleObj spid="_x0000_s147468" name="Equation" r:id="rId8" imgW="177480" imgH="215640" progId="Equation.3">
              <p:embed/>
            </p:oleObj>
          </a:graphicData>
        </a:graphic>
      </p:graphicFrame>
      <p:graphicFrame>
        <p:nvGraphicFramePr>
          <p:cNvPr id="147469" name="Object 13"/>
          <p:cNvGraphicFramePr>
            <a:graphicFrameLocks noChangeAspect="1"/>
          </p:cNvGraphicFramePr>
          <p:nvPr/>
        </p:nvGraphicFramePr>
        <p:xfrm>
          <a:off x="304800" y="4191000"/>
          <a:ext cx="3403788" cy="1330634"/>
        </p:xfrm>
        <a:graphic>
          <a:graphicData uri="http://schemas.openxmlformats.org/presentationml/2006/ole">
            <p:oleObj spid="_x0000_s147469" name="Equation" r:id="rId9" imgW="1104840" imgH="431640" progId="Equation.3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Polygon Domain</a:t>
            </a:r>
          </a:p>
          <a:p>
            <a:r>
              <a:rPr lang="en-US" dirty="0" smtClean="0"/>
              <a:t>Boundary Interpolation</a:t>
            </a:r>
          </a:p>
          <a:p>
            <a:r>
              <a:rPr lang="en-US" dirty="0" smtClean="0"/>
              <a:t>Basis Functions</a:t>
            </a:r>
          </a:p>
        </p:txBody>
      </p:sp>
      <p:pic>
        <p:nvPicPr>
          <p:cNvPr id="140290" name="Picture 2" descr="C:\Users\Josiah Manson\Desktop\data\barycoords\presentation_images\axes\domain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5000" y="2286000"/>
            <a:ext cx="5468999" cy="4651374"/>
          </a:xfrm>
          <a:prstGeom prst="rect">
            <a:avLst/>
          </a:prstGeom>
          <a:noFill/>
        </p:spPr>
      </p:pic>
      <p:graphicFrame>
        <p:nvGraphicFramePr>
          <p:cNvPr id="147469" name="Object 13"/>
          <p:cNvGraphicFramePr>
            <a:graphicFrameLocks noChangeAspect="1"/>
          </p:cNvGraphicFramePr>
          <p:nvPr/>
        </p:nvGraphicFramePr>
        <p:xfrm>
          <a:off x="304800" y="4191000"/>
          <a:ext cx="3403788" cy="1330634"/>
        </p:xfrm>
        <a:graphic>
          <a:graphicData uri="http://schemas.openxmlformats.org/presentationml/2006/ole">
            <p:oleObj spid="_x0000_s148487" name="Equation" r:id="rId4" imgW="1104840" imgH="431640" progId="Equation.3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6282</TotalTime>
  <Words>407</Words>
  <Application>Microsoft Office PowerPoint</Application>
  <PresentationFormat>On-screen Show (4:3)</PresentationFormat>
  <Paragraphs>150</Paragraphs>
  <Slides>65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Office Theme</vt:lpstr>
      <vt:lpstr>Equation</vt:lpstr>
      <vt:lpstr>Image</vt:lpstr>
      <vt:lpstr>Moving Least Squares Coordinates</vt:lpstr>
      <vt:lpstr>Barycentric Coordinates</vt:lpstr>
      <vt:lpstr>Barycentric Coordinates</vt:lpstr>
      <vt:lpstr>Barycentric Coordinates</vt:lpstr>
      <vt:lpstr>Barycentric Coordinates</vt:lpstr>
      <vt:lpstr>Barycentric Coordinates</vt:lpstr>
      <vt:lpstr>Barycentric Coordinates</vt:lpstr>
      <vt:lpstr>Barycentric Coordinates</vt:lpstr>
      <vt:lpstr>Barycentric Coordinates</vt:lpstr>
      <vt:lpstr>Barycentric Coordinates</vt:lpstr>
      <vt:lpstr>Barycentric Coordinates</vt:lpstr>
      <vt:lpstr>Barycentric Coordinates</vt:lpstr>
      <vt:lpstr>Barycentric Coordinates</vt:lpstr>
      <vt:lpstr>Barycentric Coordinates</vt:lpstr>
      <vt:lpstr>Barycentric Coordinates</vt:lpstr>
      <vt:lpstr>Barycentric Coordinates</vt:lpstr>
      <vt:lpstr>Other Properties</vt:lpstr>
      <vt:lpstr>Applications</vt:lpstr>
      <vt:lpstr>Applications</vt:lpstr>
      <vt:lpstr>Applications</vt:lpstr>
      <vt:lpstr>Applications</vt:lpstr>
      <vt:lpstr>Comparison of Methods</vt:lpstr>
      <vt:lpstr>Moving Least Squares Coordinates</vt:lpstr>
      <vt:lpstr>Fit a Polynomial to Points</vt:lpstr>
      <vt:lpstr>Fit a Polynomial to Points</vt:lpstr>
      <vt:lpstr>Fit a Polynomial to Points</vt:lpstr>
      <vt:lpstr>Interpolating Points</vt:lpstr>
      <vt:lpstr>Interpolating Points</vt:lpstr>
      <vt:lpstr>Interpolating Points</vt:lpstr>
      <vt:lpstr>Interpolating Line Segments</vt:lpstr>
      <vt:lpstr>Interpolating Line Segments</vt:lpstr>
      <vt:lpstr>Interpolating Line Segments</vt:lpstr>
      <vt:lpstr>Interpolating Line Segments</vt:lpstr>
      <vt:lpstr>Line Basis Functions</vt:lpstr>
      <vt:lpstr>Line Basis Functions</vt:lpstr>
      <vt:lpstr>Line Basis Functions</vt:lpstr>
      <vt:lpstr>Line Basis Functions</vt:lpstr>
      <vt:lpstr>Line Basis Functions</vt:lpstr>
      <vt:lpstr>Line Basis Functions</vt:lpstr>
      <vt:lpstr>Polygon Basis Functions</vt:lpstr>
      <vt:lpstr>Polygon Basis Functions</vt:lpstr>
      <vt:lpstr>Polygon Basis Functions</vt:lpstr>
      <vt:lpstr>Polygon Basis Functions</vt:lpstr>
      <vt:lpstr>Polygon Basis Functions</vt:lpstr>
      <vt:lpstr>Polynomial Boundary Values</vt:lpstr>
      <vt:lpstr>Polynomial Boundary Values</vt:lpstr>
      <vt:lpstr>Polynomial Boundary Values</vt:lpstr>
      <vt:lpstr>Polynomial Precision</vt:lpstr>
      <vt:lpstr>Polynomial Precision</vt:lpstr>
      <vt:lpstr>Interpolation of Derivatives</vt:lpstr>
      <vt:lpstr>Interpolation of Derivatives</vt:lpstr>
      <vt:lpstr>Interpolation of Derivatives</vt:lpstr>
      <vt:lpstr>Interpolation of Derivatives</vt:lpstr>
      <vt:lpstr>Interpolation of Derivatives</vt:lpstr>
      <vt:lpstr>Interpolation of Derivatives</vt:lpstr>
      <vt:lpstr>Solutions are Closed-Form</vt:lpstr>
      <vt:lpstr>Curved Boundaries</vt:lpstr>
      <vt:lpstr>Comparison to Other Methods</vt:lpstr>
      <vt:lpstr>Comparison to Other Methods</vt:lpstr>
      <vt:lpstr>3D Deformation</vt:lpstr>
      <vt:lpstr>3D Deformation</vt:lpstr>
      <vt:lpstr>Conclusion</vt:lpstr>
      <vt:lpstr>Slide 63</vt:lpstr>
      <vt:lpstr>Extension to 3D</vt:lpstr>
      <vt:lpstr>Constant Precision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Least Squares Coordinates</dc:title>
  <dc:creator>Josiah Manson</dc:creator>
  <cp:lastModifiedBy>jmanson</cp:lastModifiedBy>
  <cp:revision>210</cp:revision>
  <dcterms:created xsi:type="dcterms:W3CDTF">2006-08-16T00:00:00Z</dcterms:created>
  <dcterms:modified xsi:type="dcterms:W3CDTF">2010-06-26T15:38:24Z</dcterms:modified>
</cp:coreProperties>
</file>