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257" r:id="rId3"/>
    <p:sldId id="261" r:id="rId4"/>
    <p:sldId id="371" r:id="rId5"/>
    <p:sldId id="372" r:id="rId6"/>
    <p:sldId id="373" r:id="rId7"/>
    <p:sldId id="294" r:id="rId8"/>
    <p:sldId id="382" r:id="rId9"/>
    <p:sldId id="380" r:id="rId10"/>
    <p:sldId id="381" r:id="rId11"/>
    <p:sldId id="258" r:id="rId12"/>
    <p:sldId id="275" r:id="rId13"/>
    <p:sldId id="276" r:id="rId14"/>
    <p:sldId id="368" r:id="rId15"/>
    <p:sldId id="376" r:id="rId16"/>
    <p:sldId id="379" r:id="rId17"/>
    <p:sldId id="378" r:id="rId18"/>
    <p:sldId id="377" r:id="rId19"/>
    <p:sldId id="267" r:id="rId20"/>
    <p:sldId id="295" r:id="rId21"/>
    <p:sldId id="277" r:id="rId22"/>
    <p:sldId id="369" r:id="rId23"/>
    <p:sldId id="367" r:id="rId24"/>
    <p:sldId id="293" r:id="rId25"/>
    <p:sldId id="384" r:id="rId26"/>
    <p:sldId id="385" r:id="rId27"/>
    <p:sldId id="386" r:id="rId28"/>
    <p:sldId id="387" r:id="rId29"/>
    <p:sldId id="259" r:id="rId30"/>
    <p:sldId id="268" r:id="rId31"/>
    <p:sldId id="269" r:id="rId32"/>
    <p:sldId id="270" r:id="rId33"/>
    <p:sldId id="331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24" r:id="rId46"/>
    <p:sldId id="325" r:id="rId47"/>
    <p:sldId id="389" r:id="rId48"/>
    <p:sldId id="322" r:id="rId49"/>
    <p:sldId id="330" r:id="rId50"/>
    <p:sldId id="388" r:id="rId51"/>
    <p:sldId id="273" r:id="rId52"/>
    <p:sldId id="274" r:id="rId53"/>
    <p:sldId id="296" r:id="rId54"/>
    <p:sldId id="297" r:id="rId55"/>
    <p:sldId id="263" r:id="rId56"/>
    <p:sldId id="282" r:id="rId57"/>
    <p:sldId id="281" r:id="rId58"/>
    <p:sldId id="283" r:id="rId59"/>
    <p:sldId id="284" r:id="rId60"/>
    <p:sldId id="285" r:id="rId61"/>
    <p:sldId id="265" r:id="rId62"/>
    <p:sldId id="288" r:id="rId63"/>
    <p:sldId id="289" r:id="rId64"/>
    <p:sldId id="287" r:id="rId65"/>
    <p:sldId id="333" r:id="rId66"/>
    <p:sldId id="375" r:id="rId67"/>
    <p:sldId id="374" r:id="rId68"/>
    <p:sldId id="383" r:id="rId69"/>
    <p:sldId id="370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00"/>
    <a:srgbClr val="7D7A00"/>
    <a:srgbClr val="CCCC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864" y="-18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583E-1C4C-4C6A-AE08-5A289223D2F2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F3F0-A3F3-4AF3-9107-E19925D62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345EA-F3CF-4069-81B8-D16CF28D8370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74191-034D-471A-8C70-F48A95F84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INTO 4 SLIDES</a:t>
            </a:r>
            <a:r>
              <a:rPr lang="en-US" baseline="0" dirty="0" smtClean="0"/>
              <a:t> WITH PIC FOR EACH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of graph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of graph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into two parts showing the zoomed out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partition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Before/after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pics</a:t>
            </a:r>
            <a:r>
              <a:rPr lang="en-US" dirty="0" smtClean="0"/>
              <a:t> for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INTO 4 SLIDES</a:t>
            </a:r>
            <a:r>
              <a:rPr lang="en-US" baseline="0" dirty="0" smtClean="0"/>
              <a:t> WITH PIC FOR EACH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INTO 4 SLIDES</a:t>
            </a:r>
            <a:r>
              <a:rPr lang="en-US" baseline="0" dirty="0" smtClean="0"/>
              <a:t> WITH PIC FOR EACH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INTO 4 SLIDES</a:t>
            </a:r>
            <a:r>
              <a:rPr lang="en-US" baseline="0" dirty="0" smtClean="0"/>
              <a:t> WITH PIC FOR EACH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of graph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of graph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of graph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of graph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of graph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4191-034D-471A-8C70-F48A95F849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Isosurfaces</a:t>
            </a:r>
            <a:r>
              <a:rPr lang="en-US" dirty="0" smtClean="0"/>
              <a:t> Over </a:t>
            </a:r>
            <a:r>
              <a:rPr lang="en-US" dirty="0" err="1" smtClean="0"/>
              <a:t>Simplicial</a:t>
            </a:r>
            <a:r>
              <a:rPr lang="en-US" dirty="0" smtClean="0"/>
              <a:t> Partitions of </a:t>
            </a:r>
            <a:r>
              <a:rPr lang="en-US" dirty="0" err="1" smtClean="0"/>
              <a:t>Multiresolution</a:t>
            </a:r>
            <a:r>
              <a:rPr lang="en-US" dirty="0" smtClean="0"/>
              <a:t> Grids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Josiah Manson and Scott Schaefer</a:t>
            </a:r>
          </a:p>
          <a:p>
            <a:r>
              <a:rPr lang="en-US" dirty="0" smtClean="0"/>
              <a:t>Texas A&amp;M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Contouring</a:t>
            </a:r>
            <a:endParaRPr lang="en-US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0" y="1295400"/>
            <a:ext cx="4724400" cy="4865132"/>
            <a:chOff x="2286000" y="1295400"/>
            <a:chExt cx="4724400" cy="4865132"/>
          </a:xfrm>
        </p:grpSpPr>
        <p:sp>
          <p:nvSpPr>
            <p:cNvPr id="40" name="Rectangle 39"/>
            <p:cNvSpPr/>
            <p:nvPr/>
          </p:nvSpPr>
          <p:spPr>
            <a:xfrm>
              <a:off x="2286000" y="1371600"/>
              <a:ext cx="23622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86000" y="3733800"/>
              <a:ext cx="23622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48200" y="3733800"/>
              <a:ext cx="23622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1371600"/>
              <a:ext cx="12192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48200" y="2590800"/>
              <a:ext cx="12192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67400" y="1371600"/>
              <a:ext cx="11430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867400" y="2590800"/>
              <a:ext cx="11430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429000" y="2057400"/>
              <a:ext cx="1600200" cy="457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286000" y="1295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48200" y="2286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48200" y="1295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67400" y="1295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05600" y="12954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05600" y="25146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05600" y="5791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8200" y="5791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86000" y="5791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86000" y="36576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72118" y="2286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48200" y="3429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67400" y="3429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16200000" flipH="1">
              <a:off x="4800600" y="2286000"/>
              <a:ext cx="914400" cy="457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486400" y="2971800"/>
              <a:ext cx="1066800" cy="304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5067300" y="4152900"/>
              <a:ext cx="2362200" cy="609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3276600" y="4800600"/>
              <a:ext cx="266700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2209800" y="3581400"/>
              <a:ext cx="228600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45811" y="2004204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08762" y="2898475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66936" y="3223404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868837" y="5549661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09026" y="4727276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05600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Contouring</a:t>
            </a: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645928" y="1816916"/>
            <a:ext cx="3745684" cy="3736495"/>
          </a:xfrm>
          <a:prstGeom prst="rect">
            <a:avLst/>
          </a:pr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6119031" y="5283894"/>
            <a:ext cx="223577" cy="220514"/>
          </a:xfrm>
          <a:custGeom>
            <a:avLst/>
            <a:gdLst/>
            <a:ahLst/>
            <a:cxnLst>
              <a:cxn ang="0">
                <a:pos x="176" y="427"/>
              </a:cxn>
              <a:cxn ang="0">
                <a:pos x="176" y="250"/>
              </a:cxn>
              <a:cxn ang="0">
                <a:pos x="0" y="250"/>
              </a:cxn>
              <a:cxn ang="0">
                <a:pos x="0" y="176"/>
              </a:cxn>
              <a:cxn ang="0">
                <a:pos x="176" y="176"/>
              </a:cxn>
              <a:cxn ang="0">
                <a:pos x="176" y="0"/>
              </a:cxn>
              <a:cxn ang="0">
                <a:pos x="251" y="0"/>
              </a:cxn>
              <a:cxn ang="0">
                <a:pos x="251" y="176"/>
              </a:cxn>
              <a:cxn ang="0">
                <a:pos x="427" y="176"/>
              </a:cxn>
              <a:cxn ang="0">
                <a:pos x="427" y="250"/>
              </a:cxn>
              <a:cxn ang="0">
                <a:pos x="251" y="250"/>
              </a:cxn>
              <a:cxn ang="0">
                <a:pos x="251" y="427"/>
              </a:cxn>
              <a:cxn ang="0">
                <a:pos x="176" y="427"/>
              </a:cxn>
            </a:cxnLst>
            <a:rect l="0" t="0" r="r" b="b"/>
            <a:pathLst>
              <a:path w="427" h="427">
                <a:moveTo>
                  <a:pt x="176" y="427"/>
                </a:moveTo>
                <a:lnTo>
                  <a:pt x="176" y="250"/>
                </a:lnTo>
                <a:lnTo>
                  <a:pt x="0" y="250"/>
                </a:lnTo>
                <a:lnTo>
                  <a:pt x="0" y="176"/>
                </a:lnTo>
                <a:lnTo>
                  <a:pt x="176" y="176"/>
                </a:lnTo>
                <a:lnTo>
                  <a:pt x="176" y="0"/>
                </a:lnTo>
                <a:lnTo>
                  <a:pt x="251" y="0"/>
                </a:lnTo>
                <a:lnTo>
                  <a:pt x="251" y="176"/>
                </a:lnTo>
                <a:lnTo>
                  <a:pt x="427" y="176"/>
                </a:lnTo>
                <a:lnTo>
                  <a:pt x="427" y="250"/>
                </a:lnTo>
                <a:lnTo>
                  <a:pt x="251" y="250"/>
                </a:lnTo>
                <a:lnTo>
                  <a:pt x="251" y="427"/>
                </a:lnTo>
                <a:lnTo>
                  <a:pt x="176" y="4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2697994" y="1890421"/>
            <a:ext cx="223577" cy="223577"/>
          </a:xfrm>
          <a:custGeom>
            <a:avLst/>
            <a:gdLst/>
            <a:ahLst/>
            <a:cxnLst>
              <a:cxn ang="0">
                <a:pos x="176" y="427"/>
              </a:cxn>
              <a:cxn ang="0">
                <a:pos x="176" y="250"/>
              </a:cxn>
              <a:cxn ang="0">
                <a:pos x="0" y="250"/>
              </a:cxn>
              <a:cxn ang="0">
                <a:pos x="0" y="176"/>
              </a:cxn>
              <a:cxn ang="0">
                <a:pos x="176" y="176"/>
              </a:cxn>
              <a:cxn ang="0">
                <a:pos x="176" y="0"/>
              </a:cxn>
              <a:cxn ang="0">
                <a:pos x="251" y="0"/>
              </a:cxn>
              <a:cxn ang="0">
                <a:pos x="251" y="176"/>
              </a:cxn>
              <a:cxn ang="0">
                <a:pos x="427" y="176"/>
              </a:cxn>
              <a:cxn ang="0">
                <a:pos x="427" y="250"/>
              </a:cxn>
              <a:cxn ang="0">
                <a:pos x="251" y="250"/>
              </a:cxn>
              <a:cxn ang="0">
                <a:pos x="251" y="427"/>
              </a:cxn>
              <a:cxn ang="0">
                <a:pos x="176" y="427"/>
              </a:cxn>
            </a:cxnLst>
            <a:rect l="0" t="0" r="r" b="b"/>
            <a:pathLst>
              <a:path w="427" h="427">
                <a:moveTo>
                  <a:pt x="176" y="427"/>
                </a:moveTo>
                <a:lnTo>
                  <a:pt x="176" y="250"/>
                </a:lnTo>
                <a:lnTo>
                  <a:pt x="0" y="250"/>
                </a:lnTo>
                <a:lnTo>
                  <a:pt x="0" y="176"/>
                </a:lnTo>
                <a:lnTo>
                  <a:pt x="176" y="176"/>
                </a:lnTo>
                <a:lnTo>
                  <a:pt x="176" y="0"/>
                </a:lnTo>
                <a:lnTo>
                  <a:pt x="251" y="0"/>
                </a:lnTo>
                <a:lnTo>
                  <a:pt x="251" y="176"/>
                </a:lnTo>
                <a:lnTo>
                  <a:pt x="427" y="176"/>
                </a:lnTo>
                <a:lnTo>
                  <a:pt x="427" y="250"/>
                </a:lnTo>
                <a:lnTo>
                  <a:pt x="251" y="250"/>
                </a:lnTo>
                <a:lnTo>
                  <a:pt x="251" y="427"/>
                </a:lnTo>
                <a:lnTo>
                  <a:pt x="176" y="4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174160" y="1936362"/>
            <a:ext cx="128633" cy="42878"/>
          </a:xfrm>
          <a:prstGeom prst="rect">
            <a:avLst/>
          </a:prstGeom>
          <a:solidFill>
            <a:srgbClr val="D4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756185" y="5366587"/>
            <a:ext cx="125571" cy="42878"/>
          </a:xfrm>
          <a:prstGeom prst="rect">
            <a:avLst/>
          </a:prstGeom>
          <a:solidFill>
            <a:srgbClr val="D4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 flipV="1">
            <a:off x="4140526" y="1819979"/>
            <a:ext cx="404277" cy="1978505"/>
          </a:xfrm>
          <a:prstGeom prst="line">
            <a:avLst/>
          </a:prstGeom>
          <a:noFill/>
          <a:ln w="31750" cap="flat">
            <a:solidFill>
              <a:srgbClr val="008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4544803" y="3510590"/>
            <a:ext cx="1855997" cy="287894"/>
          </a:xfrm>
          <a:prstGeom prst="line">
            <a:avLst/>
          </a:prstGeom>
          <a:noFill/>
          <a:ln w="31750" cap="flat">
            <a:solidFill>
              <a:srgbClr val="008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4511113" y="3798484"/>
            <a:ext cx="33690" cy="1764116"/>
          </a:xfrm>
          <a:prstGeom prst="line">
            <a:avLst/>
          </a:prstGeom>
          <a:noFill/>
          <a:ln w="31750" cap="flat">
            <a:solidFill>
              <a:srgbClr val="008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2648991" y="3798484"/>
            <a:ext cx="1895812" cy="143947"/>
          </a:xfrm>
          <a:prstGeom prst="line">
            <a:avLst/>
          </a:prstGeom>
          <a:noFill/>
          <a:ln w="31750" cap="flat">
            <a:solidFill>
              <a:srgbClr val="008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u="sng"/>
          </a:p>
        </p:txBody>
      </p:sp>
      <p:sp>
        <p:nvSpPr>
          <p:cNvPr id="15" name="Oval 14"/>
          <p:cNvSpPr/>
          <p:nvPr/>
        </p:nvSpPr>
        <p:spPr>
          <a:xfrm>
            <a:off x="4465608" y="3723354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Contouring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85178" cy="40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63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Dual Contouring [</a:t>
            </a:r>
            <a:r>
              <a:rPr lang="en-US" dirty="0" err="1" smtClean="0">
                <a:solidFill>
                  <a:schemeClr val="accent1"/>
                </a:solidFill>
              </a:rPr>
              <a:t>Ju</a:t>
            </a:r>
            <a:r>
              <a:rPr lang="en-US" dirty="0" smtClean="0">
                <a:solidFill>
                  <a:schemeClr val="accent1"/>
                </a:solidFill>
              </a:rPr>
              <a:t> et al. 2002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63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Contouring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73551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Dual Contouring [</a:t>
            </a:r>
            <a:r>
              <a:rPr lang="en-US" dirty="0" err="1" smtClean="0">
                <a:solidFill>
                  <a:schemeClr val="accent1"/>
                </a:solidFill>
              </a:rPr>
              <a:t>Ju</a:t>
            </a:r>
            <a:r>
              <a:rPr lang="en-US" dirty="0" smtClean="0">
                <a:solidFill>
                  <a:schemeClr val="accent1"/>
                </a:solidFill>
              </a:rPr>
              <a:t> et al. 2002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5181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 Contouring [</a:t>
            </a:r>
            <a:r>
              <a:rPr lang="en-US" dirty="0" err="1" smtClean="0">
                <a:solidFill>
                  <a:schemeClr val="accent1"/>
                </a:solidFill>
              </a:rPr>
              <a:t>Ju</a:t>
            </a:r>
            <a:r>
              <a:rPr lang="en-US" dirty="0" smtClean="0">
                <a:solidFill>
                  <a:schemeClr val="accent1"/>
                </a:solidFill>
              </a:rPr>
              <a:t> et al. 2002</a:t>
            </a:r>
            <a:r>
              <a:rPr lang="en-US" dirty="0" smtClean="0"/>
              <a:t>] </a:t>
            </a:r>
          </a:p>
          <a:p>
            <a:r>
              <a:rPr lang="en-US" dirty="0" smtClean="0"/>
              <a:t>Intersection-free Contouring on an </a:t>
            </a:r>
            <a:r>
              <a:rPr lang="en-US" dirty="0" err="1" smtClean="0"/>
              <a:t>Octree</a:t>
            </a:r>
            <a:r>
              <a:rPr lang="en-US" dirty="0" smtClean="0"/>
              <a:t> Grid [</a:t>
            </a:r>
            <a:r>
              <a:rPr lang="en-US" dirty="0" err="1" smtClean="0">
                <a:solidFill>
                  <a:schemeClr val="accent1"/>
                </a:solidFill>
              </a:rPr>
              <a:t>Ju</a:t>
            </a:r>
            <a:r>
              <a:rPr lang="en-US" dirty="0" smtClean="0">
                <a:solidFill>
                  <a:schemeClr val="accent1"/>
                </a:solidFill>
              </a:rPr>
              <a:t> 2006</a:t>
            </a:r>
            <a:r>
              <a:rPr lang="en-US" dirty="0" smtClean="0"/>
              <a:t>]</a:t>
            </a:r>
          </a:p>
          <a:p>
            <a:r>
              <a:rPr lang="en-US" dirty="0" smtClean="0"/>
              <a:t>Dual Marching Cubes [</a:t>
            </a:r>
            <a:r>
              <a:rPr lang="en-US" dirty="0" smtClean="0">
                <a:solidFill>
                  <a:schemeClr val="accent1"/>
                </a:solidFill>
              </a:rPr>
              <a:t>Schaefer and Warren 2004</a:t>
            </a:r>
            <a:r>
              <a:rPr lang="en-US" dirty="0" smtClean="0"/>
              <a:t>]</a:t>
            </a:r>
          </a:p>
          <a:p>
            <a:r>
              <a:rPr lang="en-US" dirty="0" smtClean="0"/>
              <a:t>Cubical Marching Squares [</a:t>
            </a:r>
            <a:r>
              <a:rPr lang="en-US" dirty="0" smtClean="0">
                <a:solidFill>
                  <a:schemeClr val="accent1"/>
                </a:solidFill>
              </a:rPr>
              <a:t>Ho et al. 2005</a:t>
            </a:r>
            <a:r>
              <a:rPr lang="en-US" dirty="0" smtClean="0"/>
              <a:t>]</a:t>
            </a:r>
          </a:p>
          <a:p>
            <a:r>
              <a:rPr lang="en-US" dirty="0" smtClean="0"/>
              <a:t>Unconstrained </a:t>
            </a:r>
            <a:r>
              <a:rPr lang="en-US" dirty="0" err="1" smtClean="0"/>
              <a:t>Isosurface</a:t>
            </a:r>
            <a:r>
              <a:rPr lang="en-US" dirty="0" smtClean="0"/>
              <a:t> Extraction on Arbitrary </a:t>
            </a:r>
            <a:r>
              <a:rPr lang="en-US" dirty="0" err="1" smtClean="0"/>
              <a:t>Octrees</a:t>
            </a:r>
            <a:r>
              <a:rPr lang="en-US" dirty="0" smtClean="0"/>
              <a:t> [</a:t>
            </a:r>
            <a:r>
              <a:rPr lang="en-US" dirty="0" err="1" smtClean="0">
                <a:solidFill>
                  <a:schemeClr val="accent1"/>
                </a:solidFill>
              </a:rPr>
              <a:t>Kazhdan</a:t>
            </a:r>
            <a:r>
              <a:rPr lang="en-US" dirty="0" smtClean="0">
                <a:solidFill>
                  <a:schemeClr val="accent1"/>
                </a:solidFill>
              </a:rPr>
              <a:t> et al. 2007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Marching Cubes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Marching Cubes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4200" y="21336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2895600"/>
            <a:ext cx="2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6002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48768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19812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9200" y="4267200"/>
            <a:ext cx="2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3200400"/>
            <a:ext cx="2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19812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19800" y="3200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81600" y="3200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257800" y="4572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19400" y="5334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Marching Cubes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4200" y="21336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2895600"/>
            <a:ext cx="2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6002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48768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19812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9200" y="4267200"/>
            <a:ext cx="2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3200400"/>
            <a:ext cx="2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429000" y="1981200"/>
            <a:ext cx="1828800" cy="5334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610100" y="2628900"/>
            <a:ext cx="1295400" cy="1588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257800" y="1981200"/>
            <a:ext cx="1219200" cy="762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5676900" y="2476500"/>
            <a:ext cx="1219200" cy="3810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5257800" y="3276600"/>
            <a:ext cx="838200" cy="1588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4610100" y="3924300"/>
            <a:ext cx="1371600" cy="762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5029200" y="3581400"/>
            <a:ext cx="1371600" cy="7620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1714500" y="3695700"/>
            <a:ext cx="2895600" cy="5334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2895600" y="4648200"/>
            <a:ext cx="2438400" cy="7620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" idx="2"/>
          </p:cNvCxnSpPr>
          <p:nvPr/>
        </p:nvCxnSpPr>
        <p:spPr>
          <a:xfrm rot="5400000" flipH="1">
            <a:off x="2838450" y="5467350"/>
            <a:ext cx="685800" cy="5715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" idx="1"/>
          </p:cNvCxnSpPr>
          <p:nvPr/>
        </p:nvCxnSpPr>
        <p:spPr>
          <a:xfrm rot="10800000" flipH="1" flipV="1">
            <a:off x="2286000" y="4914900"/>
            <a:ext cx="609600" cy="4953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4" idx="1"/>
          </p:cNvCxnSpPr>
          <p:nvPr/>
        </p:nvCxnSpPr>
        <p:spPr>
          <a:xfrm rot="10800000" flipV="1">
            <a:off x="2286000" y="2514600"/>
            <a:ext cx="1143000" cy="381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4" idx="0"/>
          </p:cNvCxnSpPr>
          <p:nvPr/>
        </p:nvCxnSpPr>
        <p:spPr>
          <a:xfrm rot="5400000" flipH="1" flipV="1">
            <a:off x="2876550" y="1924050"/>
            <a:ext cx="1143000" cy="381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" idx="2"/>
          </p:cNvCxnSpPr>
          <p:nvPr/>
        </p:nvCxnSpPr>
        <p:spPr>
          <a:xfrm rot="16200000" flipH="1">
            <a:off x="4857750" y="5124450"/>
            <a:ext cx="1447800" cy="4953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" idx="3"/>
          </p:cNvCxnSpPr>
          <p:nvPr/>
        </p:nvCxnSpPr>
        <p:spPr>
          <a:xfrm>
            <a:off x="5334000" y="4648200"/>
            <a:ext cx="1676400" cy="2667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11" idx="3"/>
          </p:cNvCxnSpPr>
          <p:nvPr/>
        </p:nvCxnSpPr>
        <p:spPr>
          <a:xfrm flipV="1">
            <a:off x="6096000" y="3162300"/>
            <a:ext cx="914400" cy="1143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10" idx="3"/>
          </p:cNvCxnSpPr>
          <p:nvPr/>
        </p:nvCxnSpPr>
        <p:spPr>
          <a:xfrm flipV="1">
            <a:off x="6477000" y="1981200"/>
            <a:ext cx="533400" cy="762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8" idx="0"/>
          </p:cNvCxnSpPr>
          <p:nvPr/>
        </p:nvCxnSpPr>
        <p:spPr>
          <a:xfrm rot="5400000" flipH="1" flipV="1">
            <a:off x="4952206" y="1676400"/>
            <a:ext cx="610394" cy="794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10" idx="0"/>
          </p:cNvCxnSpPr>
          <p:nvPr/>
        </p:nvCxnSpPr>
        <p:spPr>
          <a:xfrm rot="16200000" flipV="1">
            <a:off x="6115050" y="1695450"/>
            <a:ext cx="685800" cy="381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3429000" y="2514600"/>
            <a:ext cx="1828800" cy="7620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19812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19800" y="3200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81600" y="3200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257800" y="4572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19400" y="5334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Marching Cubes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4200" y="21336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2895600"/>
            <a:ext cx="2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6002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48768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1981200"/>
            <a:ext cx="30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9200" y="4267200"/>
            <a:ext cx="2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3200400"/>
            <a:ext cx="2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429000" y="1981200"/>
            <a:ext cx="1828800" cy="5334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610100" y="2628900"/>
            <a:ext cx="1295400" cy="1588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257800" y="1981200"/>
            <a:ext cx="1219200" cy="762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5676900" y="2476500"/>
            <a:ext cx="1219200" cy="3810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5257800" y="3276600"/>
            <a:ext cx="838200" cy="1588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4610100" y="3924300"/>
            <a:ext cx="1371600" cy="762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5029200" y="3581400"/>
            <a:ext cx="1371600" cy="7620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1714500" y="3695700"/>
            <a:ext cx="2895600" cy="5334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2895600" y="4648200"/>
            <a:ext cx="2438400" cy="7620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" idx="2"/>
          </p:cNvCxnSpPr>
          <p:nvPr/>
        </p:nvCxnSpPr>
        <p:spPr>
          <a:xfrm rot="5400000" flipH="1">
            <a:off x="2838450" y="5467350"/>
            <a:ext cx="685800" cy="5715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" idx="1"/>
          </p:cNvCxnSpPr>
          <p:nvPr/>
        </p:nvCxnSpPr>
        <p:spPr>
          <a:xfrm rot="10800000" flipH="1" flipV="1">
            <a:off x="2286000" y="4914900"/>
            <a:ext cx="609600" cy="4953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4" idx="1"/>
          </p:cNvCxnSpPr>
          <p:nvPr/>
        </p:nvCxnSpPr>
        <p:spPr>
          <a:xfrm rot="10800000" flipV="1">
            <a:off x="2286000" y="2514600"/>
            <a:ext cx="1143000" cy="381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4" idx="0"/>
          </p:cNvCxnSpPr>
          <p:nvPr/>
        </p:nvCxnSpPr>
        <p:spPr>
          <a:xfrm rot="5400000" flipH="1" flipV="1">
            <a:off x="2876550" y="1924050"/>
            <a:ext cx="1143000" cy="381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" idx="2"/>
          </p:cNvCxnSpPr>
          <p:nvPr/>
        </p:nvCxnSpPr>
        <p:spPr>
          <a:xfrm rot="16200000" flipH="1">
            <a:off x="4857750" y="5124450"/>
            <a:ext cx="1447800" cy="4953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" idx="3"/>
          </p:cNvCxnSpPr>
          <p:nvPr/>
        </p:nvCxnSpPr>
        <p:spPr>
          <a:xfrm>
            <a:off x="5334000" y="4648200"/>
            <a:ext cx="1676400" cy="2667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11" idx="3"/>
          </p:cNvCxnSpPr>
          <p:nvPr/>
        </p:nvCxnSpPr>
        <p:spPr>
          <a:xfrm flipV="1">
            <a:off x="6096000" y="3162300"/>
            <a:ext cx="914400" cy="1143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10" idx="3"/>
          </p:cNvCxnSpPr>
          <p:nvPr/>
        </p:nvCxnSpPr>
        <p:spPr>
          <a:xfrm flipV="1">
            <a:off x="6477000" y="1981200"/>
            <a:ext cx="533400" cy="762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8" idx="0"/>
          </p:cNvCxnSpPr>
          <p:nvPr/>
        </p:nvCxnSpPr>
        <p:spPr>
          <a:xfrm rot="5400000" flipH="1" flipV="1">
            <a:off x="4952206" y="1676400"/>
            <a:ext cx="610394" cy="794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10" idx="0"/>
          </p:cNvCxnSpPr>
          <p:nvPr/>
        </p:nvCxnSpPr>
        <p:spPr>
          <a:xfrm rot="16200000" flipV="1">
            <a:off x="6115050" y="1695450"/>
            <a:ext cx="685800" cy="381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3429000" y="2514600"/>
            <a:ext cx="1828800" cy="7620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343400" y="2362200"/>
            <a:ext cx="914400" cy="53340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5257800" y="2362200"/>
            <a:ext cx="990600" cy="30480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>
            <a:off x="6248400" y="2667000"/>
            <a:ext cx="762000" cy="158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3124200" y="3810000"/>
            <a:ext cx="2133600" cy="30480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38600" y="5029200"/>
            <a:ext cx="1676400" cy="76200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H="1">
            <a:off x="5715000" y="5791200"/>
            <a:ext cx="304800" cy="30480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19812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19800" y="3200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81600" y="3200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257800" y="4572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19400" y="5334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Marching Cubes</a:t>
            </a:r>
            <a:endParaRPr lang="en-US" dirty="0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2755451" y="1874740"/>
            <a:ext cx="3745684" cy="3736495"/>
          </a:xfrm>
          <a:prstGeom prst="rect">
            <a:avLst/>
          </a:pr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4635949" y="1865552"/>
            <a:ext cx="3063" cy="3773248"/>
          </a:xfrm>
          <a:prstGeom prst="line">
            <a:avLst/>
          </a:pr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2743200" y="3752175"/>
            <a:ext cx="3785499" cy="3063"/>
          </a:xfrm>
          <a:prstGeom prst="line">
            <a:avLst/>
          </a:pr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 flipV="1">
            <a:off x="4767646" y="3592915"/>
            <a:ext cx="1565040" cy="327709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H="1">
            <a:off x="3707951" y="3926749"/>
            <a:ext cx="2630860" cy="903497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 flipH="1">
            <a:off x="3707951" y="2015624"/>
            <a:ext cx="777926" cy="2814622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4485877" y="2015624"/>
            <a:ext cx="272580" cy="156504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 flipH="1" flipV="1">
            <a:off x="4688015" y="3197826"/>
            <a:ext cx="1424156" cy="667669"/>
          </a:xfrm>
          <a:prstGeom prst="line">
            <a:avLst/>
          </a:prstGeom>
          <a:noFill/>
          <a:ln w="31750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H="1" flipV="1">
            <a:off x="4412372" y="2248389"/>
            <a:ext cx="1295523" cy="1908063"/>
          </a:xfrm>
          <a:prstGeom prst="line">
            <a:avLst/>
          </a:prstGeom>
          <a:noFill/>
          <a:ln w="31750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0"/>
          <p:cNvSpPr>
            <a:spLocks/>
          </p:cNvSpPr>
          <p:nvPr/>
        </p:nvSpPr>
        <p:spPr bwMode="auto">
          <a:xfrm>
            <a:off x="4093851" y="1929868"/>
            <a:ext cx="223577" cy="223577"/>
          </a:xfrm>
          <a:custGeom>
            <a:avLst/>
            <a:gdLst/>
            <a:ahLst/>
            <a:cxnLst>
              <a:cxn ang="0">
                <a:pos x="176" y="428"/>
              </a:cxn>
              <a:cxn ang="0">
                <a:pos x="176" y="250"/>
              </a:cxn>
              <a:cxn ang="0">
                <a:pos x="0" y="250"/>
              </a:cxn>
              <a:cxn ang="0">
                <a:pos x="0" y="176"/>
              </a:cxn>
              <a:cxn ang="0">
                <a:pos x="176" y="176"/>
              </a:cxn>
              <a:cxn ang="0">
                <a:pos x="176" y="0"/>
              </a:cxn>
              <a:cxn ang="0">
                <a:pos x="251" y="0"/>
              </a:cxn>
              <a:cxn ang="0">
                <a:pos x="251" y="176"/>
              </a:cxn>
              <a:cxn ang="0">
                <a:pos x="427" y="176"/>
              </a:cxn>
              <a:cxn ang="0">
                <a:pos x="427" y="250"/>
              </a:cxn>
              <a:cxn ang="0">
                <a:pos x="251" y="250"/>
              </a:cxn>
              <a:cxn ang="0">
                <a:pos x="251" y="428"/>
              </a:cxn>
              <a:cxn ang="0">
                <a:pos x="176" y="428"/>
              </a:cxn>
            </a:cxnLst>
            <a:rect l="0" t="0" r="r" b="b"/>
            <a:pathLst>
              <a:path w="427" h="428">
                <a:moveTo>
                  <a:pt x="176" y="428"/>
                </a:moveTo>
                <a:lnTo>
                  <a:pt x="176" y="250"/>
                </a:lnTo>
                <a:lnTo>
                  <a:pt x="0" y="250"/>
                </a:lnTo>
                <a:lnTo>
                  <a:pt x="0" y="176"/>
                </a:lnTo>
                <a:lnTo>
                  <a:pt x="176" y="176"/>
                </a:lnTo>
                <a:lnTo>
                  <a:pt x="176" y="0"/>
                </a:lnTo>
                <a:lnTo>
                  <a:pt x="251" y="0"/>
                </a:lnTo>
                <a:lnTo>
                  <a:pt x="251" y="176"/>
                </a:lnTo>
                <a:lnTo>
                  <a:pt x="427" y="176"/>
                </a:lnTo>
                <a:lnTo>
                  <a:pt x="427" y="250"/>
                </a:lnTo>
                <a:lnTo>
                  <a:pt x="251" y="250"/>
                </a:lnTo>
                <a:lnTo>
                  <a:pt x="251" y="428"/>
                </a:lnTo>
                <a:lnTo>
                  <a:pt x="176" y="4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1"/>
          <p:cNvSpPr>
            <a:spLocks/>
          </p:cNvSpPr>
          <p:nvPr/>
        </p:nvSpPr>
        <p:spPr bwMode="auto">
          <a:xfrm>
            <a:off x="6167300" y="4076822"/>
            <a:ext cx="223577" cy="220514"/>
          </a:xfrm>
          <a:custGeom>
            <a:avLst/>
            <a:gdLst/>
            <a:ahLst/>
            <a:cxnLst>
              <a:cxn ang="0">
                <a:pos x="176" y="427"/>
              </a:cxn>
              <a:cxn ang="0">
                <a:pos x="176" y="250"/>
              </a:cxn>
              <a:cxn ang="0">
                <a:pos x="0" y="250"/>
              </a:cxn>
              <a:cxn ang="0">
                <a:pos x="0" y="176"/>
              </a:cxn>
              <a:cxn ang="0">
                <a:pos x="176" y="176"/>
              </a:cxn>
              <a:cxn ang="0">
                <a:pos x="176" y="0"/>
              </a:cxn>
              <a:cxn ang="0">
                <a:pos x="251" y="0"/>
              </a:cxn>
              <a:cxn ang="0">
                <a:pos x="251" y="176"/>
              </a:cxn>
              <a:cxn ang="0">
                <a:pos x="427" y="176"/>
              </a:cxn>
              <a:cxn ang="0">
                <a:pos x="427" y="250"/>
              </a:cxn>
              <a:cxn ang="0">
                <a:pos x="251" y="250"/>
              </a:cxn>
              <a:cxn ang="0">
                <a:pos x="251" y="427"/>
              </a:cxn>
              <a:cxn ang="0">
                <a:pos x="176" y="427"/>
              </a:cxn>
            </a:cxnLst>
            <a:rect l="0" t="0" r="r" b="b"/>
            <a:pathLst>
              <a:path w="427" h="427">
                <a:moveTo>
                  <a:pt x="176" y="427"/>
                </a:moveTo>
                <a:lnTo>
                  <a:pt x="176" y="250"/>
                </a:lnTo>
                <a:lnTo>
                  <a:pt x="0" y="250"/>
                </a:lnTo>
                <a:lnTo>
                  <a:pt x="0" y="176"/>
                </a:lnTo>
                <a:lnTo>
                  <a:pt x="176" y="176"/>
                </a:lnTo>
                <a:lnTo>
                  <a:pt x="176" y="0"/>
                </a:lnTo>
                <a:lnTo>
                  <a:pt x="251" y="0"/>
                </a:lnTo>
                <a:lnTo>
                  <a:pt x="251" y="176"/>
                </a:lnTo>
                <a:lnTo>
                  <a:pt x="427" y="176"/>
                </a:lnTo>
                <a:lnTo>
                  <a:pt x="427" y="250"/>
                </a:lnTo>
                <a:lnTo>
                  <a:pt x="251" y="250"/>
                </a:lnTo>
                <a:lnTo>
                  <a:pt x="251" y="427"/>
                </a:lnTo>
                <a:lnTo>
                  <a:pt x="176" y="4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4877903" y="3473470"/>
            <a:ext cx="128633" cy="42878"/>
          </a:xfrm>
          <a:prstGeom prst="rect">
            <a:avLst/>
          </a:prstGeom>
          <a:solidFill>
            <a:srgbClr val="D4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3515001" y="4977256"/>
            <a:ext cx="128633" cy="42878"/>
          </a:xfrm>
          <a:prstGeom prst="rect">
            <a:avLst/>
          </a:prstGeom>
          <a:solidFill>
            <a:srgbClr val="D4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10974" y="1972573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6962" y="3848819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92770" y="3516702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33158" y="4771845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38939"/>
            <a:ext cx="4191000" cy="371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Uses of </a:t>
            </a:r>
            <a:r>
              <a:rPr lang="en-US" dirty="0" err="1" smtClean="0"/>
              <a:t>Isosurfaces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3505199" cy="23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Marching Cubes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791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Dual Marching Cubes </a:t>
            </a:r>
          </a:p>
          <a:p>
            <a:pPr algn="ctr"/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Schaefer and Warren 2004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method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47825"/>
            <a:ext cx="3015066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698" y="1645128"/>
            <a:ext cx="300570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Marching Cubes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638800" cy="359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 Contouring [</a:t>
            </a:r>
            <a:r>
              <a:rPr lang="en-US" dirty="0" err="1" smtClean="0">
                <a:solidFill>
                  <a:schemeClr val="accent1"/>
                </a:solidFill>
              </a:rPr>
              <a:t>Ju</a:t>
            </a:r>
            <a:r>
              <a:rPr lang="en-US" dirty="0" smtClean="0">
                <a:solidFill>
                  <a:schemeClr val="accent1"/>
                </a:solidFill>
              </a:rPr>
              <a:t> et al. 2002</a:t>
            </a:r>
            <a:r>
              <a:rPr lang="en-US" dirty="0" smtClean="0"/>
              <a:t>] </a:t>
            </a:r>
          </a:p>
          <a:p>
            <a:r>
              <a:rPr lang="en-US" dirty="0" smtClean="0"/>
              <a:t>Intersection-free Contouring on an </a:t>
            </a:r>
            <a:r>
              <a:rPr lang="en-US" dirty="0" err="1" smtClean="0"/>
              <a:t>Octree</a:t>
            </a:r>
            <a:r>
              <a:rPr lang="en-US" dirty="0" smtClean="0"/>
              <a:t> Grid [</a:t>
            </a:r>
            <a:r>
              <a:rPr lang="en-US" dirty="0" err="1" smtClean="0">
                <a:solidFill>
                  <a:schemeClr val="accent1"/>
                </a:solidFill>
              </a:rPr>
              <a:t>Ju</a:t>
            </a:r>
            <a:r>
              <a:rPr lang="en-US" dirty="0" smtClean="0">
                <a:solidFill>
                  <a:schemeClr val="accent1"/>
                </a:solidFill>
              </a:rPr>
              <a:t> 2006</a:t>
            </a:r>
            <a:r>
              <a:rPr lang="en-US" dirty="0" smtClean="0"/>
              <a:t>]</a:t>
            </a:r>
          </a:p>
          <a:p>
            <a:r>
              <a:rPr lang="en-US" dirty="0" smtClean="0"/>
              <a:t>Dual Marching Cubes [</a:t>
            </a:r>
            <a:r>
              <a:rPr lang="en-US" dirty="0" smtClean="0">
                <a:solidFill>
                  <a:schemeClr val="accent1"/>
                </a:solidFill>
              </a:rPr>
              <a:t>Schaefer and Warren 2004</a:t>
            </a:r>
            <a:r>
              <a:rPr lang="en-US" dirty="0" smtClean="0"/>
              <a:t>]</a:t>
            </a:r>
          </a:p>
          <a:p>
            <a:r>
              <a:rPr lang="en-US" dirty="0" smtClean="0"/>
              <a:t>Cubical Marching Squares [</a:t>
            </a:r>
            <a:r>
              <a:rPr lang="en-US" dirty="0" smtClean="0">
                <a:solidFill>
                  <a:schemeClr val="accent1"/>
                </a:solidFill>
              </a:rPr>
              <a:t>Ho et al. 2005</a:t>
            </a:r>
            <a:r>
              <a:rPr lang="en-US" dirty="0" smtClean="0"/>
              <a:t>]</a:t>
            </a:r>
          </a:p>
          <a:p>
            <a:r>
              <a:rPr lang="en-US" dirty="0" smtClean="0"/>
              <a:t>Unconstrained </a:t>
            </a:r>
            <a:r>
              <a:rPr lang="en-US" dirty="0" err="1" smtClean="0"/>
              <a:t>Isosurface</a:t>
            </a:r>
            <a:r>
              <a:rPr lang="en-US" dirty="0" smtClean="0"/>
              <a:t> Extraction on Arbitrary </a:t>
            </a:r>
            <a:r>
              <a:rPr lang="en-US" dirty="0" err="1" smtClean="0"/>
              <a:t>Octrees</a:t>
            </a:r>
            <a:r>
              <a:rPr lang="en-US" dirty="0" smtClean="0"/>
              <a:t> [</a:t>
            </a:r>
            <a:r>
              <a:rPr lang="en-US" dirty="0" err="1" smtClean="0">
                <a:solidFill>
                  <a:schemeClr val="accent1"/>
                </a:solidFill>
              </a:rPr>
              <a:t>Kazhdan</a:t>
            </a:r>
            <a:r>
              <a:rPr lang="en-US" dirty="0" smtClean="0">
                <a:solidFill>
                  <a:schemeClr val="accent1"/>
                </a:solidFill>
              </a:rPr>
              <a:t> et al. 2007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vertices dual to every minimal edge, face, and cube</a:t>
            </a:r>
          </a:p>
          <a:p>
            <a:r>
              <a:rPr lang="en-US" dirty="0" smtClean="0"/>
              <a:t>Partition </a:t>
            </a:r>
            <a:r>
              <a:rPr lang="en-US" dirty="0" err="1" smtClean="0"/>
              <a:t>octree</a:t>
            </a:r>
            <a:r>
              <a:rPr lang="en-US" dirty="0" smtClean="0"/>
              <a:t> into 1-to-1 covering of </a:t>
            </a:r>
            <a:r>
              <a:rPr lang="en-US" dirty="0" err="1" smtClean="0"/>
              <a:t>tetrahedra</a:t>
            </a:r>
            <a:endParaRPr lang="en-US" dirty="0" smtClean="0"/>
          </a:p>
          <a:p>
            <a:r>
              <a:rPr lang="en-US" dirty="0" smtClean="0"/>
              <a:t>Marching </a:t>
            </a:r>
            <a:r>
              <a:rPr lang="en-US" dirty="0" err="1" smtClean="0"/>
              <a:t>tetrahedra</a:t>
            </a:r>
            <a:r>
              <a:rPr lang="en-US" dirty="0" smtClean="0"/>
              <a:t> creates manifold surfaces</a:t>
            </a:r>
          </a:p>
          <a:p>
            <a:r>
              <a:rPr lang="en-US" dirty="0" smtClean="0"/>
              <a:t>Improve triangulation while preserving topology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in </a:t>
            </a:r>
            <a:r>
              <a:rPr lang="en-US" dirty="0" err="1" smtClean="0"/>
              <a:t>Octree</a:t>
            </a:r>
            <a:endParaRPr lang="en-US" dirty="0" smtClean="0"/>
          </a:p>
          <a:p>
            <a:pPr lvl="1"/>
            <a:r>
              <a:rPr lang="en-US" dirty="0" smtClean="0"/>
              <a:t>Vertices are 0-cells</a:t>
            </a:r>
          </a:p>
          <a:p>
            <a:pPr lvl="1"/>
            <a:r>
              <a:rPr lang="en-US" dirty="0" smtClean="0"/>
              <a:t>Edges are 1-cells</a:t>
            </a:r>
          </a:p>
          <a:p>
            <a:pPr lvl="1"/>
            <a:r>
              <a:rPr lang="en-US" dirty="0" smtClean="0"/>
              <a:t>Faces are 2-cells</a:t>
            </a:r>
          </a:p>
          <a:p>
            <a:pPr lvl="1"/>
            <a:r>
              <a:rPr lang="en-US" dirty="0" smtClean="0"/>
              <a:t>Cubes are 3-cells</a:t>
            </a:r>
          </a:p>
          <a:p>
            <a:r>
              <a:rPr lang="en-US" dirty="0" smtClean="0"/>
              <a:t>Dual Vertices</a:t>
            </a:r>
          </a:p>
          <a:p>
            <a:pPr lvl="1"/>
            <a:r>
              <a:rPr lang="en-US" dirty="0" smtClean="0"/>
              <a:t>Vertex dual to each m-cell</a:t>
            </a:r>
          </a:p>
          <a:p>
            <a:pPr lvl="1"/>
            <a:r>
              <a:rPr lang="en-US" dirty="0" smtClean="0"/>
              <a:t>Constrained to interior of cell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200400" cy="345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in </a:t>
            </a:r>
            <a:r>
              <a:rPr lang="en-US" dirty="0" err="1" smtClean="0"/>
              <a:t>Octree</a:t>
            </a:r>
            <a:endParaRPr lang="en-US" dirty="0" smtClean="0"/>
          </a:p>
          <a:p>
            <a:pPr lvl="1"/>
            <a:r>
              <a:rPr lang="en-US" dirty="0" smtClean="0"/>
              <a:t>Vertices are 0-cells</a:t>
            </a:r>
          </a:p>
          <a:p>
            <a:pPr lvl="1"/>
            <a:r>
              <a:rPr lang="en-US" dirty="0" smtClean="0"/>
              <a:t>Edges are 1-cells</a:t>
            </a:r>
          </a:p>
          <a:p>
            <a:pPr lvl="1"/>
            <a:r>
              <a:rPr lang="en-US" dirty="0" smtClean="0"/>
              <a:t>Faces are 2-cells</a:t>
            </a:r>
          </a:p>
          <a:p>
            <a:pPr lvl="1"/>
            <a:r>
              <a:rPr lang="en-US" dirty="0" smtClean="0"/>
              <a:t>Cubes are 3-cells</a:t>
            </a:r>
          </a:p>
          <a:p>
            <a:r>
              <a:rPr lang="en-US" dirty="0" smtClean="0"/>
              <a:t>Dual Vertices</a:t>
            </a:r>
          </a:p>
          <a:p>
            <a:pPr lvl="1"/>
            <a:r>
              <a:rPr lang="en-US" dirty="0" smtClean="0"/>
              <a:t>Vertex dual to each m-cell</a:t>
            </a:r>
          </a:p>
          <a:p>
            <a:pPr lvl="1"/>
            <a:r>
              <a:rPr lang="en-US" dirty="0" smtClean="0"/>
              <a:t>Constrained to interior of cell</a:t>
            </a:r>
            <a:endParaRPr 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200400" cy="345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in </a:t>
            </a:r>
            <a:r>
              <a:rPr lang="en-US" dirty="0" err="1" smtClean="0"/>
              <a:t>Octree</a:t>
            </a:r>
            <a:endParaRPr lang="en-US" dirty="0" smtClean="0"/>
          </a:p>
          <a:p>
            <a:pPr lvl="1"/>
            <a:r>
              <a:rPr lang="en-US" dirty="0" smtClean="0"/>
              <a:t>Vertices are 0-cells</a:t>
            </a:r>
          </a:p>
          <a:p>
            <a:pPr lvl="1"/>
            <a:r>
              <a:rPr lang="en-US" dirty="0" smtClean="0"/>
              <a:t>Edges are 1-cells</a:t>
            </a:r>
          </a:p>
          <a:p>
            <a:pPr lvl="1"/>
            <a:r>
              <a:rPr lang="en-US" dirty="0" smtClean="0"/>
              <a:t>Faces are 2-cells</a:t>
            </a:r>
          </a:p>
          <a:p>
            <a:pPr lvl="1"/>
            <a:r>
              <a:rPr lang="en-US" dirty="0" smtClean="0"/>
              <a:t>Cubes are 3-cells</a:t>
            </a:r>
          </a:p>
          <a:p>
            <a:r>
              <a:rPr lang="en-US" dirty="0" smtClean="0"/>
              <a:t>Dual Vertices</a:t>
            </a:r>
          </a:p>
          <a:p>
            <a:pPr lvl="1"/>
            <a:r>
              <a:rPr lang="en-US" dirty="0" smtClean="0"/>
              <a:t>Vertex dual to each m-cell</a:t>
            </a:r>
          </a:p>
          <a:p>
            <a:pPr lvl="1"/>
            <a:r>
              <a:rPr lang="en-US" dirty="0" smtClean="0"/>
              <a:t>Constrained to interior of cell</a:t>
            </a:r>
            <a:endParaRPr lang="en-US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264" y="1426464"/>
            <a:ext cx="3108960" cy="33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in </a:t>
            </a:r>
            <a:r>
              <a:rPr lang="en-US" dirty="0" err="1" smtClean="0"/>
              <a:t>Octree</a:t>
            </a:r>
            <a:endParaRPr lang="en-US" dirty="0" smtClean="0"/>
          </a:p>
          <a:p>
            <a:pPr lvl="1"/>
            <a:r>
              <a:rPr lang="en-US" dirty="0" smtClean="0"/>
              <a:t>Vertices are 0-cells</a:t>
            </a:r>
          </a:p>
          <a:p>
            <a:pPr lvl="1"/>
            <a:r>
              <a:rPr lang="en-US" dirty="0" smtClean="0"/>
              <a:t>Edges are 1-cells</a:t>
            </a:r>
          </a:p>
          <a:p>
            <a:pPr lvl="1"/>
            <a:r>
              <a:rPr lang="en-US" dirty="0" smtClean="0"/>
              <a:t>Faces are 2-cells</a:t>
            </a:r>
          </a:p>
          <a:p>
            <a:pPr lvl="1"/>
            <a:r>
              <a:rPr lang="en-US" dirty="0" smtClean="0"/>
              <a:t>Cubes are 3-cells</a:t>
            </a:r>
          </a:p>
          <a:p>
            <a:r>
              <a:rPr lang="en-US" dirty="0" smtClean="0"/>
              <a:t>Dual Vertices</a:t>
            </a:r>
          </a:p>
          <a:p>
            <a:pPr lvl="1"/>
            <a:r>
              <a:rPr lang="en-US" dirty="0" smtClean="0"/>
              <a:t>Vertex dual to each m-cell</a:t>
            </a:r>
          </a:p>
          <a:p>
            <a:pPr lvl="1"/>
            <a:r>
              <a:rPr lang="en-US" dirty="0" smtClean="0"/>
              <a:t>Constrained to interior of cell</a:t>
            </a:r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645" y="1425702"/>
            <a:ext cx="3108960" cy="33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in </a:t>
            </a:r>
            <a:r>
              <a:rPr lang="en-US" dirty="0" err="1" smtClean="0"/>
              <a:t>Octree</a:t>
            </a:r>
            <a:endParaRPr lang="en-US" dirty="0" smtClean="0"/>
          </a:p>
          <a:p>
            <a:pPr lvl="1"/>
            <a:r>
              <a:rPr lang="en-US" dirty="0" smtClean="0"/>
              <a:t>Vertices are 0-cells</a:t>
            </a:r>
          </a:p>
          <a:p>
            <a:pPr lvl="1"/>
            <a:r>
              <a:rPr lang="en-US" dirty="0" smtClean="0"/>
              <a:t>Edges are 1-cells</a:t>
            </a:r>
          </a:p>
          <a:p>
            <a:pPr lvl="1"/>
            <a:r>
              <a:rPr lang="en-US" dirty="0" smtClean="0"/>
              <a:t>Faces are 2-cells</a:t>
            </a:r>
          </a:p>
          <a:p>
            <a:pPr lvl="1"/>
            <a:r>
              <a:rPr lang="en-US" dirty="0" smtClean="0"/>
              <a:t>Cubes are 3-cells</a:t>
            </a:r>
          </a:p>
          <a:p>
            <a:r>
              <a:rPr lang="en-US" dirty="0" smtClean="0"/>
              <a:t>Dual Vertices</a:t>
            </a:r>
          </a:p>
          <a:p>
            <a:pPr lvl="1"/>
            <a:r>
              <a:rPr lang="en-US" dirty="0" smtClean="0"/>
              <a:t>Vertex dual to each m-cell</a:t>
            </a:r>
          </a:p>
          <a:p>
            <a:pPr lvl="1"/>
            <a:r>
              <a:rPr lang="en-US" dirty="0" smtClean="0"/>
              <a:t>Constrained to interior of cell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200400" cy="345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Partitioning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vertex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360045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Sharp features</a:t>
            </a:r>
          </a:p>
          <a:p>
            <a:r>
              <a:rPr lang="en-US" dirty="0" smtClean="0"/>
              <a:t>Thin features</a:t>
            </a:r>
          </a:p>
          <a:p>
            <a:r>
              <a:rPr lang="en-US" dirty="0" smtClean="0"/>
              <a:t>Arbitrary </a:t>
            </a:r>
            <a:r>
              <a:rPr lang="en-US" dirty="0" err="1" smtClean="0"/>
              <a:t>octrees</a:t>
            </a:r>
            <a:endParaRPr lang="en-US" dirty="0" smtClean="0"/>
          </a:p>
          <a:p>
            <a:r>
              <a:rPr lang="en-US" dirty="0" smtClean="0"/>
              <a:t>Manifold / Intersection-free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4336050" cy="26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Partitioning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edges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575" y="3600450"/>
            <a:ext cx="32448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Partitioning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faces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813" y="2614613"/>
            <a:ext cx="3254375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Partitioning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cubes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013" y="2386013"/>
            <a:ext cx="386397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Edge (1-Cell)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286000" y="3733800"/>
            <a:ext cx="47244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Edge (1-Cell)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467894" y="2552700"/>
            <a:ext cx="2361406" cy="7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Edge (1-Cell)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076700" y="3162300"/>
            <a:ext cx="1143000" cy="1588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Edge (1-Cell)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V="1">
            <a:off x="3467100" y="4914900"/>
            <a:ext cx="2361406" cy="794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Simplices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720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1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098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2438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52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934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Simplices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720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1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098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2438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52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18" idx="4"/>
            <a:endCxn id="47" idx="0"/>
          </p:cNvCxnSpPr>
          <p:nvPr/>
        </p:nvCxnSpPr>
        <p:spPr>
          <a:xfrm rot="5400000">
            <a:off x="4114800" y="4343400"/>
            <a:ext cx="1066800" cy="1588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934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Simplices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720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1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098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2438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52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18" idx="4"/>
            <a:endCxn id="47" idx="0"/>
          </p:cNvCxnSpPr>
          <p:nvPr/>
        </p:nvCxnSpPr>
        <p:spPr>
          <a:xfrm rot="5400000">
            <a:off x="4114800" y="4343400"/>
            <a:ext cx="10668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6"/>
            <a:endCxn id="17" idx="2"/>
          </p:cNvCxnSpPr>
          <p:nvPr/>
        </p:nvCxnSpPr>
        <p:spPr>
          <a:xfrm>
            <a:off x="4724400" y="4953000"/>
            <a:ext cx="1066800" cy="1588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8" idx="5"/>
            <a:endCxn id="17" idx="1"/>
          </p:cNvCxnSpPr>
          <p:nvPr/>
        </p:nvCxnSpPr>
        <p:spPr>
          <a:xfrm rot="16200000" flipH="1">
            <a:off x="4702082" y="3787682"/>
            <a:ext cx="1111436" cy="1111436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34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Sharp features</a:t>
            </a:r>
          </a:p>
          <a:p>
            <a:r>
              <a:rPr lang="en-US" dirty="0" smtClean="0"/>
              <a:t>Thin features</a:t>
            </a:r>
          </a:p>
          <a:p>
            <a:r>
              <a:rPr lang="en-US" dirty="0" smtClean="0"/>
              <a:t>Arbitrary </a:t>
            </a:r>
            <a:r>
              <a:rPr lang="en-US" dirty="0" err="1" smtClean="0"/>
              <a:t>octrees</a:t>
            </a:r>
            <a:endParaRPr lang="en-US" dirty="0" smtClean="0"/>
          </a:p>
          <a:p>
            <a:r>
              <a:rPr lang="en-US" dirty="0" smtClean="0"/>
              <a:t>Manifold / Intersection-free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371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Simplices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720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1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098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2438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52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18" idx="4"/>
            <a:endCxn id="47" idx="0"/>
          </p:cNvCxnSpPr>
          <p:nvPr/>
        </p:nvCxnSpPr>
        <p:spPr>
          <a:xfrm rot="5400000">
            <a:off x="4114800" y="4343400"/>
            <a:ext cx="10668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6"/>
            <a:endCxn id="17" idx="2"/>
          </p:cNvCxnSpPr>
          <p:nvPr/>
        </p:nvCxnSpPr>
        <p:spPr>
          <a:xfrm>
            <a:off x="4724400" y="4953000"/>
            <a:ext cx="1066800" cy="1588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7"/>
            <a:endCxn id="17" idx="3"/>
          </p:cNvCxnSpPr>
          <p:nvPr/>
        </p:nvCxnSpPr>
        <p:spPr>
          <a:xfrm rot="5400000" flipH="1" flipV="1">
            <a:off x="4740182" y="4968782"/>
            <a:ext cx="1035236" cy="1111436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7" idx="4"/>
          </p:cNvCxnSpPr>
          <p:nvPr/>
        </p:nvCxnSpPr>
        <p:spPr>
          <a:xfrm rot="5400000" flipH="1" flipV="1">
            <a:off x="4152900" y="5524500"/>
            <a:ext cx="990600" cy="1588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8" idx="5"/>
            <a:endCxn id="17" idx="1"/>
          </p:cNvCxnSpPr>
          <p:nvPr/>
        </p:nvCxnSpPr>
        <p:spPr>
          <a:xfrm rot="16200000" flipH="1">
            <a:off x="4702082" y="3787682"/>
            <a:ext cx="1111436" cy="111143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934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Simplices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720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1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098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2438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52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18" idx="4"/>
            <a:endCxn id="47" idx="0"/>
          </p:cNvCxnSpPr>
          <p:nvPr/>
        </p:nvCxnSpPr>
        <p:spPr>
          <a:xfrm rot="5400000">
            <a:off x="4114800" y="4343400"/>
            <a:ext cx="10668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16" idx="6"/>
          </p:cNvCxnSpPr>
          <p:nvPr/>
        </p:nvCxnSpPr>
        <p:spPr>
          <a:xfrm rot="10800000">
            <a:off x="3505200" y="4953000"/>
            <a:ext cx="1066800" cy="1588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1"/>
            <a:endCxn id="16" idx="5"/>
          </p:cNvCxnSpPr>
          <p:nvPr/>
        </p:nvCxnSpPr>
        <p:spPr>
          <a:xfrm rot="16200000" flipV="1">
            <a:off x="3520982" y="4968782"/>
            <a:ext cx="1035236" cy="1111436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7" idx="4"/>
          </p:cNvCxnSpPr>
          <p:nvPr/>
        </p:nvCxnSpPr>
        <p:spPr>
          <a:xfrm rot="5400000" flipH="1" flipV="1">
            <a:off x="4152900" y="5524500"/>
            <a:ext cx="990600" cy="1588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8" idx="5"/>
            <a:endCxn id="17" idx="1"/>
          </p:cNvCxnSpPr>
          <p:nvPr/>
        </p:nvCxnSpPr>
        <p:spPr>
          <a:xfrm rot="16200000" flipH="1">
            <a:off x="4702082" y="3787682"/>
            <a:ext cx="1111436" cy="111143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7" idx="6"/>
            <a:endCxn id="17" idx="2"/>
          </p:cNvCxnSpPr>
          <p:nvPr/>
        </p:nvCxnSpPr>
        <p:spPr>
          <a:xfrm>
            <a:off x="4724400" y="4953000"/>
            <a:ext cx="10668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2" idx="7"/>
            <a:endCxn id="17" idx="3"/>
          </p:cNvCxnSpPr>
          <p:nvPr/>
        </p:nvCxnSpPr>
        <p:spPr>
          <a:xfrm rot="5400000" flipH="1" flipV="1">
            <a:off x="4740182" y="4968782"/>
            <a:ext cx="1035236" cy="111143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934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Simplices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720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1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098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2438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52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18" idx="4"/>
            <a:endCxn id="47" idx="0"/>
          </p:cNvCxnSpPr>
          <p:nvPr/>
        </p:nvCxnSpPr>
        <p:spPr>
          <a:xfrm rot="5400000">
            <a:off x="4114800" y="4343400"/>
            <a:ext cx="10668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16" idx="6"/>
          </p:cNvCxnSpPr>
          <p:nvPr/>
        </p:nvCxnSpPr>
        <p:spPr>
          <a:xfrm rot="10800000">
            <a:off x="3505200" y="4953000"/>
            <a:ext cx="1066800" cy="1588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1"/>
            <a:endCxn id="16" idx="5"/>
          </p:cNvCxnSpPr>
          <p:nvPr/>
        </p:nvCxnSpPr>
        <p:spPr>
          <a:xfrm rot="16200000" flipV="1">
            <a:off x="3520982" y="4968782"/>
            <a:ext cx="1035236" cy="111143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3"/>
            <a:endCxn id="16" idx="7"/>
          </p:cNvCxnSpPr>
          <p:nvPr/>
        </p:nvCxnSpPr>
        <p:spPr>
          <a:xfrm rot="5400000">
            <a:off x="3482882" y="3787682"/>
            <a:ext cx="1111436" cy="1111436"/>
          </a:xfrm>
          <a:prstGeom prst="line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8" idx="5"/>
            <a:endCxn id="17" idx="1"/>
          </p:cNvCxnSpPr>
          <p:nvPr/>
        </p:nvCxnSpPr>
        <p:spPr>
          <a:xfrm rot="16200000" flipH="1">
            <a:off x="4702082" y="3787682"/>
            <a:ext cx="1111436" cy="111143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7" idx="6"/>
            <a:endCxn id="17" idx="2"/>
          </p:cNvCxnSpPr>
          <p:nvPr/>
        </p:nvCxnSpPr>
        <p:spPr>
          <a:xfrm>
            <a:off x="4724400" y="4953000"/>
            <a:ext cx="10668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2" idx="7"/>
            <a:endCxn id="17" idx="3"/>
          </p:cNvCxnSpPr>
          <p:nvPr/>
        </p:nvCxnSpPr>
        <p:spPr>
          <a:xfrm rot="5400000" flipH="1" flipV="1">
            <a:off x="4740182" y="4968782"/>
            <a:ext cx="1035236" cy="111143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2" idx="0"/>
            <a:endCxn id="47" idx="4"/>
          </p:cNvCxnSpPr>
          <p:nvPr/>
        </p:nvCxnSpPr>
        <p:spPr>
          <a:xfrm rot="5400000" flipH="1" flipV="1">
            <a:off x="4152900" y="5524500"/>
            <a:ext cx="9906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934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Simplices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720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1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098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2438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34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52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18" idx="0"/>
            <a:endCxn id="40" idx="4"/>
          </p:cNvCxnSpPr>
          <p:nvPr/>
        </p:nvCxnSpPr>
        <p:spPr>
          <a:xfrm rot="5400000" flipH="1" flipV="1">
            <a:off x="4419600" y="3429000"/>
            <a:ext cx="4572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8" idx="7"/>
            <a:endCxn id="13" idx="3"/>
          </p:cNvCxnSpPr>
          <p:nvPr/>
        </p:nvCxnSpPr>
        <p:spPr>
          <a:xfrm rot="5400000" flipH="1" flipV="1">
            <a:off x="4702082" y="3178082"/>
            <a:ext cx="501836" cy="50183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0" idx="6"/>
            <a:endCxn id="13" idx="2"/>
          </p:cNvCxnSpPr>
          <p:nvPr/>
        </p:nvCxnSpPr>
        <p:spPr>
          <a:xfrm>
            <a:off x="4724400" y="3124200"/>
            <a:ext cx="4572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  <a:endCxn id="13" idx="1"/>
          </p:cNvCxnSpPr>
          <p:nvPr/>
        </p:nvCxnSpPr>
        <p:spPr>
          <a:xfrm rot="16200000" flipH="1">
            <a:off x="4740182" y="2606582"/>
            <a:ext cx="425636" cy="50183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4"/>
            <a:endCxn id="40" idx="0"/>
          </p:cNvCxnSpPr>
          <p:nvPr/>
        </p:nvCxnSpPr>
        <p:spPr>
          <a:xfrm rot="5400000">
            <a:off x="4457700" y="2857500"/>
            <a:ext cx="381000" cy="158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8" idx="1"/>
            <a:endCxn id="11" idx="5"/>
          </p:cNvCxnSpPr>
          <p:nvPr/>
        </p:nvCxnSpPr>
        <p:spPr>
          <a:xfrm rot="16200000" flipV="1">
            <a:off x="3482882" y="2568482"/>
            <a:ext cx="1111436" cy="111143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0" idx="2"/>
            <a:endCxn id="11" idx="6"/>
          </p:cNvCxnSpPr>
          <p:nvPr/>
        </p:nvCxnSpPr>
        <p:spPr>
          <a:xfrm rot="10800000">
            <a:off x="3505200" y="2514600"/>
            <a:ext cx="1066800" cy="60960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0" idx="2"/>
            <a:endCxn id="11" idx="6"/>
          </p:cNvCxnSpPr>
          <p:nvPr/>
        </p:nvCxnSpPr>
        <p:spPr>
          <a:xfrm rot="10800000">
            <a:off x="3505200" y="2514600"/>
            <a:ext cx="1066800" cy="7620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Simplices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008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11" idx="5"/>
            <a:endCxn id="18" idx="1"/>
          </p:cNvCxnSpPr>
          <p:nvPr/>
        </p:nvCxnSpPr>
        <p:spPr>
          <a:xfrm rot="16200000" flipH="1">
            <a:off x="3482882" y="2568482"/>
            <a:ext cx="1111436" cy="1111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1" idx="5"/>
            <a:endCxn id="40" idx="1"/>
          </p:cNvCxnSpPr>
          <p:nvPr/>
        </p:nvCxnSpPr>
        <p:spPr>
          <a:xfrm rot="16200000" flipH="1">
            <a:off x="3787682" y="2263682"/>
            <a:ext cx="501836" cy="1111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1" idx="6"/>
            <a:endCxn id="20" idx="2"/>
          </p:cNvCxnSpPr>
          <p:nvPr/>
        </p:nvCxnSpPr>
        <p:spPr>
          <a:xfrm>
            <a:off x="3505200" y="2514600"/>
            <a:ext cx="1066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7"/>
            <a:endCxn id="35" idx="3"/>
          </p:cNvCxnSpPr>
          <p:nvPr/>
        </p:nvCxnSpPr>
        <p:spPr>
          <a:xfrm rot="5400000" flipH="1" flipV="1">
            <a:off x="3825782" y="1692182"/>
            <a:ext cx="425636" cy="1111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1" idx="7"/>
            <a:endCxn id="28" idx="3"/>
          </p:cNvCxnSpPr>
          <p:nvPr/>
        </p:nvCxnSpPr>
        <p:spPr>
          <a:xfrm rot="5400000" flipH="1" flipV="1">
            <a:off x="3520982" y="1387382"/>
            <a:ext cx="1035236" cy="1111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1" idx="0"/>
          </p:cNvCxnSpPr>
          <p:nvPr/>
        </p:nvCxnSpPr>
        <p:spPr>
          <a:xfrm rot="5400000" flipH="1" flipV="1">
            <a:off x="2933700" y="19431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1"/>
            <a:endCxn id="32" idx="5"/>
          </p:cNvCxnSpPr>
          <p:nvPr/>
        </p:nvCxnSpPr>
        <p:spPr>
          <a:xfrm rot="16200000" flipV="1">
            <a:off x="2339882" y="1425482"/>
            <a:ext cx="1035236" cy="1035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2"/>
            <a:endCxn id="33" idx="6"/>
          </p:cNvCxnSpPr>
          <p:nvPr/>
        </p:nvCxnSpPr>
        <p:spPr>
          <a:xfrm rot="10800000">
            <a:off x="2362200" y="2514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" idx="3"/>
            <a:endCxn id="21" idx="7"/>
          </p:cNvCxnSpPr>
          <p:nvPr/>
        </p:nvCxnSpPr>
        <p:spPr>
          <a:xfrm rot="5400000">
            <a:off x="2301782" y="2606582"/>
            <a:ext cx="1111436" cy="1035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1" idx="4"/>
            <a:endCxn id="48" idx="0"/>
          </p:cNvCxnSpPr>
          <p:nvPr/>
        </p:nvCxnSpPr>
        <p:spPr>
          <a:xfrm rot="5400000">
            <a:off x="2895600" y="31242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22" idx="1"/>
          </p:cNvCxnSpPr>
          <p:nvPr/>
        </p:nvCxnSpPr>
        <p:spPr>
          <a:xfrm>
            <a:off x="3483676" y="5006088"/>
            <a:ext cx="1110642" cy="1036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18" idx="3"/>
          </p:cNvCxnSpPr>
          <p:nvPr/>
        </p:nvCxnSpPr>
        <p:spPr>
          <a:xfrm rot="5400000" flipH="1" flipV="1">
            <a:off x="3483676" y="3787682"/>
            <a:ext cx="1110642" cy="1110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48" idx="4"/>
          </p:cNvCxnSpPr>
          <p:nvPr/>
        </p:nvCxnSpPr>
        <p:spPr>
          <a:xfrm rot="5400000" flipH="1" flipV="1">
            <a:off x="2895600" y="43434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21" idx="5"/>
          </p:cNvCxnSpPr>
          <p:nvPr/>
        </p:nvCxnSpPr>
        <p:spPr>
          <a:xfrm rot="16200000" flipV="1">
            <a:off x="2302576" y="3824988"/>
            <a:ext cx="1110642" cy="1036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>
            <a:off x="2362994" y="4952206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23" idx="7"/>
          </p:cNvCxnSpPr>
          <p:nvPr/>
        </p:nvCxnSpPr>
        <p:spPr>
          <a:xfrm rot="5400000">
            <a:off x="2339882" y="5006088"/>
            <a:ext cx="1036030" cy="1036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52" idx="0"/>
          </p:cNvCxnSpPr>
          <p:nvPr/>
        </p:nvCxnSpPr>
        <p:spPr>
          <a:xfrm rot="5400000">
            <a:off x="2934494" y="5523706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6" idx="6"/>
          </p:cNvCxnSpPr>
          <p:nvPr/>
        </p:nvCxnSpPr>
        <p:spPr>
          <a:xfrm>
            <a:off x="3505200" y="4953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24" idx="1"/>
          </p:cNvCxnSpPr>
          <p:nvPr/>
        </p:nvCxnSpPr>
        <p:spPr>
          <a:xfrm rot="16200000" flipH="1">
            <a:off x="5921282" y="5006882"/>
            <a:ext cx="1036030" cy="103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26" idx="3"/>
          </p:cNvCxnSpPr>
          <p:nvPr/>
        </p:nvCxnSpPr>
        <p:spPr>
          <a:xfrm rot="5400000" flipH="1" flipV="1">
            <a:off x="5883976" y="3825782"/>
            <a:ext cx="1110642" cy="103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19" idx="4"/>
          </p:cNvCxnSpPr>
          <p:nvPr/>
        </p:nvCxnSpPr>
        <p:spPr>
          <a:xfrm rot="5400000" flipH="1" flipV="1">
            <a:off x="5334000" y="43434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18" idx="5"/>
          </p:cNvCxnSpPr>
          <p:nvPr/>
        </p:nvCxnSpPr>
        <p:spPr>
          <a:xfrm rot="10800000">
            <a:off x="4702082" y="3787682"/>
            <a:ext cx="1112230" cy="1110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47" idx="6"/>
          </p:cNvCxnSpPr>
          <p:nvPr/>
        </p:nvCxnSpPr>
        <p:spPr>
          <a:xfrm rot="10800000">
            <a:off x="4724400" y="4953000"/>
            <a:ext cx="1067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22" idx="7"/>
          </p:cNvCxnSpPr>
          <p:nvPr/>
        </p:nvCxnSpPr>
        <p:spPr>
          <a:xfrm rot="10800000" flipV="1">
            <a:off x="4702082" y="5006088"/>
            <a:ext cx="1112230" cy="1036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50" idx="0"/>
          </p:cNvCxnSpPr>
          <p:nvPr/>
        </p:nvCxnSpPr>
        <p:spPr>
          <a:xfrm rot="5400000">
            <a:off x="5372894" y="5523706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6"/>
            <a:endCxn id="49" idx="2"/>
          </p:cNvCxnSpPr>
          <p:nvPr/>
        </p:nvCxnSpPr>
        <p:spPr>
          <a:xfrm>
            <a:off x="5943600" y="49530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" idx="7"/>
            <a:endCxn id="46" idx="3"/>
          </p:cNvCxnSpPr>
          <p:nvPr/>
        </p:nvCxnSpPr>
        <p:spPr>
          <a:xfrm rot="5400000" flipH="1" flipV="1">
            <a:off x="5616482" y="4092482"/>
            <a:ext cx="11114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7" idx="1"/>
            <a:endCxn id="39" idx="5"/>
          </p:cNvCxnSpPr>
          <p:nvPr/>
        </p:nvCxnSpPr>
        <p:spPr>
          <a:xfrm rot="16200000" flipV="1">
            <a:off x="5006882" y="4092482"/>
            <a:ext cx="11114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35" idx="6"/>
            <a:endCxn id="12" idx="2"/>
          </p:cNvCxnSpPr>
          <p:nvPr/>
        </p:nvCxnSpPr>
        <p:spPr>
          <a:xfrm>
            <a:off x="4724400" y="1981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20" idx="7"/>
            <a:endCxn id="12" idx="3"/>
          </p:cNvCxnSpPr>
          <p:nvPr/>
        </p:nvCxnSpPr>
        <p:spPr>
          <a:xfrm rot="5400000" flipH="1" flipV="1">
            <a:off x="4702082" y="2035082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2" idx="6"/>
            <a:endCxn id="42" idx="2"/>
          </p:cNvCxnSpPr>
          <p:nvPr/>
        </p:nvCxnSpPr>
        <p:spPr>
          <a:xfrm>
            <a:off x="5334000" y="1981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38" idx="0"/>
            <a:endCxn id="12" idx="4"/>
          </p:cNvCxnSpPr>
          <p:nvPr/>
        </p:nvCxnSpPr>
        <p:spPr>
          <a:xfrm rot="5400000" flipH="1" flipV="1">
            <a:off x="5029200" y="2286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27" idx="1"/>
            <a:endCxn id="12" idx="5"/>
          </p:cNvCxnSpPr>
          <p:nvPr/>
        </p:nvCxnSpPr>
        <p:spPr>
          <a:xfrm rot="16200000" flipV="1">
            <a:off x="5311682" y="2035082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36" idx="4"/>
            <a:endCxn id="12" idx="0"/>
          </p:cNvCxnSpPr>
          <p:nvPr/>
        </p:nvCxnSpPr>
        <p:spPr>
          <a:xfrm rot="5400000">
            <a:off x="5029200" y="1676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28" idx="5"/>
            <a:endCxn id="12" idx="1"/>
          </p:cNvCxnSpPr>
          <p:nvPr/>
        </p:nvCxnSpPr>
        <p:spPr>
          <a:xfrm rot="16200000" flipH="1">
            <a:off x="4702082" y="1425482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2" idx="7"/>
            <a:endCxn id="29" idx="3"/>
          </p:cNvCxnSpPr>
          <p:nvPr/>
        </p:nvCxnSpPr>
        <p:spPr>
          <a:xfrm rot="5400000" flipH="1" flipV="1">
            <a:off x="5311682" y="1425482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725194" y="3123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 flipH="1" flipV="1">
            <a:off x="4702876" y="3177288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334794" y="3123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029994" y="3428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 flipV="1">
            <a:off x="5312476" y="3177288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50299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20" idx="5"/>
          </p:cNvCxnSpPr>
          <p:nvPr/>
        </p:nvCxnSpPr>
        <p:spPr>
          <a:xfrm rot="16200000" flipH="1">
            <a:off x="4740976" y="2605788"/>
            <a:ext cx="424842" cy="50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endCxn id="27" idx="3"/>
          </p:cNvCxnSpPr>
          <p:nvPr/>
        </p:nvCxnSpPr>
        <p:spPr>
          <a:xfrm flipV="1">
            <a:off x="5312476" y="2644682"/>
            <a:ext cx="501042" cy="424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5943600" y="1981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5921282" y="2035082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6553200" y="1981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 flipH="1" flipV="1">
            <a:off x="6248400" y="2286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31" idx="1"/>
          </p:cNvCxnSpPr>
          <p:nvPr/>
        </p:nvCxnSpPr>
        <p:spPr>
          <a:xfrm rot="16200000" flipV="1">
            <a:off x="6492782" y="2073182"/>
            <a:ext cx="501836" cy="42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6248400" y="1676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16200000" flipH="1">
            <a:off x="5921282" y="1425482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endCxn id="30" idx="3"/>
          </p:cNvCxnSpPr>
          <p:nvPr/>
        </p:nvCxnSpPr>
        <p:spPr>
          <a:xfrm rot="5400000" flipH="1" flipV="1">
            <a:off x="6492782" y="1463582"/>
            <a:ext cx="501836" cy="425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944394" y="3123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 flipH="1" flipV="1">
            <a:off x="5922076" y="3177288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6553994" y="3123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 flipH="1" flipV="1">
            <a:off x="6249194" y="3428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6" idx="1"/>
          </p:cNvCxnSpPr>
          <p:nvPr/>
        </p:nvCxnSpPr>
        <p:spPr>
          <a:xfrm rot="16200000" flipV="1">
            <a:off x="6492782" y="3216182"/>
            <a:ext cx="502630" cy="424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6249194" y="2818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27" idx="5"/>
          </p:cNvCxnSpPr>
          <p:nvPr/>
        </p:nvCxnSpPr>
        <p:spPr>
          <a:xfrm rot="16200000" flipH="1">
            <a:off x="5960176" y="2605788"/>
            <a:ext cx="424842" cy="50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 flipH="1" flipV="1">
            <a:off x="6531676" y="2567688"/>
            <a:ext cx="501836" cy="50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816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20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1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2514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1200" y="1905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34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00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6576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720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098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09800" y="1295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2438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12954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52800" y="36576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52800" y="6019800"/>
            <a:ext cx="152400" cy="152400"/>
          </a:xfrm>
          <a:prstGeom prst="ellipse">
            <a:avLst/>
          </a:prstGeom>
          <a:solidFill>
            <a:srgbClr val="EBE600"/>
          </a:solidFill>
          <a:ln>
            <a:solidFill>
              <a:srgbClr val="7D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</a:t>
            </a:r>
            <a:r>
              <a:rPr lang="en-US" dirty="0" err="1" smtClean="0"/>
              <a:t>Tetrahedra</a:t>
            </a:r>
            <a:endParaRPr lang="en-US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896" y="1441551"/>
            <a:ext cx="6536704" cy="488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</a:t>
            </a:r>
            <a:r>
              <a:rPr lang="en-US" dirty="0" err="1" smtClean="0"/>
              <a:t>Tetrahedra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296026" cy="47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</a:t>
            </a:r>
            <a:r>
              <a:rPr lang="en-US" dirty="0" err="1" smtClean="0"/>
              <a:t>Tetrahedra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296026" cy="47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Octree</a:t>
            </a:r>
            <a:r>
              <a:rPr lang="en-US" dirty="0" smtClean="0"/>
              <a:t> Traversal from DC [</a:t>
            </a:r>
            <a:r>
              <a:rPr lang="en-US" dirty="0" smtClean="0">
                <a:solidFill>
                  <a:schemeClr val="accent1"/>
                </a:solidFill>
              </a:rPr>
              <a:t>Ju </a:t>
            </a:r>
            <a:r>
              <a:rPr lang="en-US" dirty="0" smtClean="0">
                <a:solidFill>
                  <a:schemeClr val="accent1"/>
                </a:solidFill>
              </a:rPr>
              <a:t>et al. 2002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Features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24275"/>
            <a:ext cx="4238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791075"/>
            <a:ext cx="4791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Minimize distances to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81325" y="2619375"/>
            <a:ext cx="3190875" cy="676275"/>
            <a:chOff x="2590800" y="2476500"/>
            <a:chExt cx="3190875" cy="676275"/>
          </a:xfrm>
        </p:grpSpPr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2476500"/>
              <a:ext cx="19716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2514600"/>
              <a:ext cx="12763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Surfaces from </a:t>
            </a:r>
            <a:r>
              <a:rPr lang="en-US" dirty="0" err="1" smtClean="0"/>
              <a:t>Tetrahedra</a:t>
            </a:r>
            <a:endParaRPr lang="en-US" dirty="0"/>
          </a:p>
        </p:txBody>
      </p:sp>
      <p:grpSp>
        <p:nvGrpSpPr>
          <p:cNvPr id="3" name="Group 60"/>
          <p:cNvGrpSpPr/>
          <p:nvPr/>
        </p:nvGrpSpPr>
        <p:grpSpPr>
          <a:xfrm>
            <a:off x="5223296" y="1981200"/>
            <a:ext cx="2549104" cy="1828800"/>
            <a:chOff x="4724400" y="1600200"/>
            <a:chExt cx="2549104" cy="1828800"/>
          </a:xfrm>
        </p:grpSpPr>
        <p:cxnSp>
          <p:nvCxnSpPr>
            <p:cNvPr id="15" name="Straight Connector 14"/>
            <p:cNvCxnSpPr/>
            <p:nvPr/>
          </p:nvCxnSpPr>
          <p:spPr>
            <a:xfrm rot="10800000" flipV="1">
              <a:off x="4835104" y="1828800"/>
              <a:ext cx="2362200" cy="152400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/>
            <p:cNvSpPr/>
            <p:nvPr/>
          </p:nvSpPr>
          <p:spPr>
            <a:xfrm>
              <a:off x="5313872" y="2294626"/>
              <a:ext cx="776377" cy="905774"/>
            </a:xfrm>
            <a:custGeom>
              <a:avLst/>
              <a:gdLst>
                <a:gd name="connsiteX0" fmla="*/ 0 w 776377"/>
                <a:gd name="connsiteY0" fmla="*/ 0 h 905774"/>
                <a:gd name="connsiteX1" fmla="*/ 776377 w 776377"/>
                <a:gd name="connsiteY1" fmla="*/ 905774 h 905774"/>
                <a:gd name="connsiteX2" fmla="*/ 25879 w 776377"/>
                <a:gd name="connsiteY2" fmla="*/ 741872 h 905774"/>
                <a:gd name="connsiteX3" fmla="*/ 0 w 776377"/>
                <a:gd name="connsiteY3" fmla="*/ 0 h 90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6377" h="905774">
                  <a:moveTo>
                    <a:pt x="0" y="0"/>
                  </a:moveTo>
                  <a:lnTo>
                    <a:pt x="776377" y="905774"/>
                  </a:lnTo>
                  <a:lnTo>
                    <a:pt x="25879" y="741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rot="5400000">
              <a:off x="4377904" y="2133600"/>
              <a:ext cx="1676400" cy="7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835104" y="3124200"/>
              <a:ext cx="190500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5444704" y="1828800"/>
              <a:ext cx="1447800" cy="1143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597104" y="1676400"/>
              <a:ext cx="16002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321004" y="2247900"/>
              <a:ext cx="129540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520904" y="1600200"/>
              <a:ext cx="186904" cy="18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724400" y="3242096"/>
              <a:ext cx="186904" cy="1869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086600" y="1752600"/>
              <a:ext cx="186904" cy="18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629400" y="3013496"/>
              <a:ext cx="186904" cy="18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59"/>
          <p:cNvGrpSpPr/>
          <p:nvPr/>
        </p:nvGrpSpPr>
        <p:grpSpPr>
          <a:xfrm>
            <a:off x="3048000" y="4572000"/>
            <a:ext cx="2549104" cy="1828800"/>
            <a:chOff x="914400" y="1752600"/>
            <a:chExt cx="2549104" cy="1828800"/>
          </a:xfrm>
        </p:grpSpPr>
        <p:cxnSp>
          <p:nvCxnSpPr>
            <p:cNvPr id="38" name="Straight Connector 37"/>
            <p:cNvCxnSpPr/>
            <p:nvPr/>
          </p:nvCxnSpPr>
          <p:spPr>
            <a:xfrm rot="10800000" flipV="1">
              <a:off x="1025104" y="1981200"/>
              <a:ext cx="2362200" cy="152400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57"/>
            <p:cNvSpPr/>
            <p:nvPr/>
          </p:nvSpPr>
          <p:spPr>
            <a:xfrm>
              <a:off x="1733909" y="1871932"/>
              <a:ext cx="586597" cy="1552755"/>
            </a:xfrm>
            <a:custGeom>
              <a:avLst/>
              <a:gdLst>
                <a:gd name="connsiteX0" fmla="*/ 543465 w 586597"/>
                <a:gd name="connsiteY0" fmla="*/ 0 h 1552755"/>
                <a:gd name="connsiteX1" fmla="*/ 586597 w 586597"/>
                <a:gd name="connsiteY1" fmla="*/ 646981 h 1552755"/>
                <a:gd name="connsiteX2" fmla="*/ 25880 w 586597"/>
                <a:gd name="connsiteY2" fmla="*/ 1552755 h 1552755"/>
                <a:gd name="connsiteX3" fmla="*/ 0 w 586597"/>
                <a:gd name="connsiteY3" fmla="*/ 1181819 h 1552755"/>
                <a:gd name="connsiteX4" fmla="*/ 543465 w 586597"/>
                <a:gd name="connsiteY4" fmla="*/ 0 h 155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597" h="1552755">
                  <a:moveTo>
                    <a:pt x="543465" y="0"/>
                  </a:moveTo>
                  <a:lnTo>
                    <a:pt x="586597" y="646981"/>
                  </a:lnTo>
                  <a:lnTo>
                    <a:pt x="25880" y="1552755"/>
                  </a:lnTo>
                  <a:lnTo>
                    <a:pt x="0" y="1181819"/>
                  </a:lnTo>
                  <a:lnTo>
                    <a:pt x="543465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567904" y="2286000"/>
              <a:ext cx="1676400" cy="7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25104" y="3276600"/>
              <a:ext cx="190500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1634704" y="1981200"/>
              <a:ext cx="1447800" cy="1143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87104" y="1828800"/>
              <a:ext cx="16002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511004" y="2400300"/>
              <a:ext cx="129540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710904" y="1752600"/>
              <a:ext cx="186904" cy="1869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14400" y="3394496"/>
              <a:ext cx="186904" cy="1869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276600" y="1905000"/>
              <a:ext cx="186904" cy="18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19400" y="3165896"/>
              <a:ext cx="186904" cy="18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14400" y="2057400"/>
            <a:ext cx="2549104" cy="1828800"/>
            <a:chOff x="914400" y="2057400"/>
            <a:chExt cx="2549104" cy="1828800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567904" y="2590800"/>
              <a:ext cx="1676400" cy="7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025104" y="3581400"/>
              <a:ext cx="190500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1634704" y="2286000"/>
              <a:ext cx="1447800" cy="1143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87104" y="2133600"/>
              <a:ext cx="16002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511004" y="2705100"/>
              <a:ext cx="129540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1025104" y="2286000"/>
              <a:ext cx="2362200" cy="152400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710904" y="2057400"/>
              <a:ext cx="186904" cy="18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14400" y="3699296"/>
              <a:ext cx="186904" cy="18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76600" y="2209800"/>
              <a:ext cx="186904" cy="18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819400" y="3470696"/>
              <a:ext cx="186904" cy="1869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Sharp features</a:t>
            </a:r>
          </a:p>
          <a:p>
            <a:r>
              <a:rPr lang="en-US" dirty="0" smtClean="0"/>
              <a:t>Thin features</a:t>
            </a:r>
          </a:p>
          <a:p>
            <a:r>
              <a:rPr lang="en-US" dirty="0" smtClean="0"/>
              <a:t>Arbitrary </a:t>
            </a:r>
            <a:r>
              <a:rPr lang="en-US" dirty="0" err="1" smtClean="0"/>
              <a:t>octrees</a:t>
            </a:r>
            <a:endParaRPr lang="en-US" dirty="0" smtClean="0"/>
          </a:p>
          <a:p>
            <a:r>
              <a:rPr lang="en-US" dirty="0" smtClean="0"/>
              <a:t>Manifold / Intersection-free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200"/>
            <a:ext cx="29585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267200"/>
            <a:ext cx="2077152" cy="224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10200" y="5638800"/>
            <a:ext cx="3280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Octree</a:t>
            </a:r>
            <a:r>
              <a:rPr lang="en-US" sz="1200" dirty="0" smtClean="0"/>
              <a:t> Textures on the GPU [</a:t>
            </a:r>
            <a:r>
              <a:rPr lang="en-US" sz="1200" dirty="0" smtClean="0">
                <a:solidFill>
                  <a:schemeClr val="accent1"/>
                </a:solidFill>
              </a:rPr>
              <a:t>Lefebvre et al. 2005</a:t>
            </a:r>
            <a:r>
              <a:rPr lang="en-US" sz="1200" dirty="0" smtClean="0"/>
              <a:t>]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Manifold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Vertices are constrained to their dual m-cells</a:t>
            </a:r>
          </a:p>
          <a:p>
            <a:r>
              <a:rPr lang="en-US" dirty="0" err="1" smtClean="0"/>
              <a:t>Simplices</a:t>
            </a:r>
            <a:r>
              <a:rPr lang="en-US" dirty="0" smtClean="0"/>
              <a:t> are guaranteed to not fold back</a:t>
            </a:r>
          </a:p>
          <a:p>
            <a:r>
              <a:rPr lang="en-US" dirty="0" err="1" smtClean="0"/>
              <a:t>Tetrahedra</a:t>
            </a:r>
            <a:r>
              <a:rPr lang="en-US" dirty="0" smtClean="0"/>
              <a:t> share faces</a:t>
            </a:r>
          </a:p>
          <a:p>
            <a:r>
              <a:rPr lang="en-US" dirty="0" smtClean="0"/>
              <a:t>Freedom to move allows reproducing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Features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590" y="1981202"/>
            <a:ext cx="4306338" cy="41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Features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65514"/>
            <a:ext cx="4572000" cy="444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Features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64781"/>
            <a:ext cx="4572000" cy="436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Features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2646"/>
            <a:ext cx="4267200" cy="409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1675"/>
            <a:ext cx="4036042" cy="40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Triangulation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042905" y="2118731"/>
            <a:ext cx="976845" cy="4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38021" y="2609387"/>
            <a:ext cx="950080" cy="52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051825" y="3091118"/>
            <a:ext cx="959005" cy="4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531327" y="1639229"/>
            <a:ext cx="972386" cy="967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538018" y="2609385"/>
            <a:ext cx="954545" cy="95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1561171" y="2604925"/>
            <a:ext cx="967926" cy="95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565632" y="2087509"/>
            <a:ext cx="972387" cy="521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1556711" y="1636999"/>
            <a:ext cx="976846" cy="967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144566" y="2103835"/>
            <a:ext cx="947098" cy="3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156037" y="3106138"/>
            <a:ext cx="926538" cy="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4638942" y="1640752"/>
            <a:ext cx="954544" cy="945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1056" y="2638425"/>
            <a:ext cx="939015" cy="924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3648680" y="2631280"/>
            <a:ext cx="942371" cy="92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3653142" y="2086768"/>
            <a:ext cx="933147" cy="511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3646317" y="1634159"/>
            <a:ext cx="951860" cy="947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389464" y="1942356"/>
            <a:ext cx="1399477" cy="773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466857" y="3019750"/>
            <a:ext cx="194773" cy="108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6702627" y="3019747"/>
            <a:ext cx="764230" cy="5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6877886" y="2227088"/>
            <a:ext cx="1390556" cy="203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7300518" y="3195005"/>
            <a:ext cx="536373" cy="19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5734700" y="3024205"/>
            <a:ext cx="1745538" cy="53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5739162" y="2084165"/>
            <a:ext cx="1736616" cy="94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5734701" y="1629194"/>
            <a:ext cx="1736616" cy="139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H="1">
            <a:off x="3299191" y="4527315"/>
            <a:ext cx="1364598" cy="750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347861" y="5575986"/>
            <a:ext cx="194773" cy="108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0800000" flipV="1">
            <a:off x="3583631" y="5575983"/>
            <a:ext cx="764230" cy="5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3758890" y="4783324"/>
            <a:ext cx="1390556" cy="203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181522" y="5751241"/>
            <a:ext cx="536373" cy="19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0800000" flipV="1">
            <a:off x="2653924" y="5580440"/>
            <a:ext cx="1707318" cy="522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>
            <a:off x="2653924" y="4655865"/>
            <a:ext cx="1702858" cy="929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2653925" y="4220308"/>
            <a:ext cx="1698397" cy="1355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443174" y="5586017"/>
            <a:ext cx="194773" cy="108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V="1">
            <a:off x="5678944" y="5586014"/>
            <a:ext cx="764230" cy="54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 flipH="1" flipV="1">
            <a:off x="5854203" y="4793355"/>
            <a:ext cx="1390556" cy="203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>
            <a:off x="6276835" y="5761272"/>
            <a:ext cx="536373" cy="19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 flipV="1">
            <a:off x="4711017" y="5590472"/>
            <a:ext cx="1745538" cy="53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0800000">
            <a:off x="4711018" y="4195461"/>
            <a:ext cx="1736616" cy="139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3175" y="4078457"/>
            <a:ext cx="4238626" cy="244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3492" y="1490894"/>
            <a:ext cx="6345592" cy="248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Problem: Face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2095" y="5486400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0143" y="5486400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3133035" y="2589771"/>
            <a:ext cx="1354545" cy="1299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71329" y="3678742"/>
            <a:ext cx="1279103" cy="243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66044" y="3927163"/>
            <a:ext cx="1294959" cy="1284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507994" y="4553501"/>
            <a:ext cx="1279103" cy="2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1802372" y="3921877"/>
            <a:ext cx="1358386" cy="1289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1807658" y="3921876"/>
            <a:ext cx="1358386" cy="348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1810301" y="2571419"/>
            <a:ext cx="1358386" cy="1353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2320355" y="3076190"/>
            <a:ext cx="1353102" cy="327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564652" y="2568656"/>
            <a:ext cx="746318" cy="607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5922899" y="3828940"/>
            <a:ext cx="2036257" cy="742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590941" y="3239160"/>
            <a:ext cx="2041543" cy="1916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664058" y="2575385"/>
            <a:ext cx="1905881" cy="60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447925"/>
            <a:ext cx="5781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Problem: Edge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2095" y="5486400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0143" y="5486400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3154178" y="2605629"/>
            <a:ext cx="1349256" cy="12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97757" y="3678744"/>
            <a:ext cx="1252675" cy="23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76615" y="3927158"/>
            <a:ext cx="1300245" cy="1268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587278" y="4505931"/>
            <a:ext cx="1321387" cy="10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1802374" y="3906021"/>
            <a:ext cx="1400670" cy="1305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807660" y="3906021"/>
            <a:ext cx="1395384" cy="36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812947" y="2568779"/>
            <a:ext cx="1395382" cy="1347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2486852" y="3195113"/>
            <a:ext cx="1337244" cy="9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5999125" y="2606069"/>
            <a:ext cx="1349256" cy="12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042704" y="3679184"/>
            <a:ext cx="1252675" cy="23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6021562" y="3927597"/>
            <a:ext cx="1300245" cy="1268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H="1">
            <a:off x="5432225" y="4506371"/>
            <a:ext cx="1321388" cy="10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 flipV="1">
            <a:off x="4647321" y="3906461"/>
            <a:ext cx="1400670" cy="1305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 flipV="1">
            <a:off x="4652607" y="3906461"/>
            <a:ext cx="1395384" cy="36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>
            <a:off x="4657894" y="2569219"/>
            <a:ext cx="1395382" cy="1347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V="1">
            <a:off x="5116854" y="2980607"/>
            <a:ext cx="1337684" cy="52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101" y="2475471"/>
            <a:ext cx="5762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move vertex to surface if there is a single contour.</a:t>
            </a:r>
          </a:p>
          <a:p>
            <a:r>
              <a:rPr lang="en-US" dirty="0" smtClean="0"/>
              <a:t>Count connected components.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1146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29000"/>
            <a:ext cx="2895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886200" y="4953000"/>
            <a:ext cx="15240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move vertex to surface if there is a single contour.</a:t>
            </a:r>
          </a:p>
          <a:p>
            <a:r>
              <a:rPr lang="en-US" dirty="0" smtClean="0"/>
              <a:t>Count connected components.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3800" y="4953000"/>
            <a:ext cx="10668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28384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752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Sharp features</a:t>
            </a:r>
          </a:p>
          <a:p>
            <a:r>
              <a:rPr lang="en-US" dirty="0" smtClean="0"/>
              <a:t>Thin features</a:t>
            </a:r>
          </a:p>
          <a:p>
            <a:r>
              <a:rPr lang="en-US" dirty="0" smtClean="0"/>
              <a:t>Arbitrary </a:t>
            </a:r>
            <a:r>
              <a:rPr lang="en-US" dirty="0" err="1" smtClean="0"/>
              <a:t>octrees</a:t>
            </a:r>
            <a:endParaRPr lang="en-US" dirty="0" smtClean="0"/>
          </a:p>
          <a:p>
            <a:r>
              <a:rPr lang="en-US" dirty="0" smtClean="0"/>
              <a:t>Manifold / Intersection-free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324600" y="4267200"/>
            <a:ext cx="2431211" cy="2275936"/>
            <a:chOff x="3200400" y="4191000"/>
            <a:chExt cx="2431211" cy="2275936"/>
          </a:xfrm>
        </p:grpSpPr>
        <p:grpSp>
          <p:nvGrpSpPr>
            <p:cNvPr id="20" name="Group 19"/>
            <p:cNvGrpSpPr/>
            <p:nvPr/>
          </p:nvGrpSpPr>
          <p:grpSpPr>
            <a:xfrm>
              <a:off x="3200400" y="5181600"/>
              <a:ext cx="1440611" cy="1285336"/>
              <a:chOff x="3810000" y="4505864"/>
              <a:chExt cx="1440611" cy="128533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10000" y="4800600"/>
                <a:ext cx="990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810000" y="4505864"/>
                <a:ext cx="1440611" cy="301925"/>
              </a:xfrm>
              <a:custGeom>
                <a:avLst/>
                <a:gdLst>
                  <a:gd name="connsiteX0" fmla="*/ 448574 w 1440611"/>
                  <a:gd name="connsiteY0" fmla="*/ 0 h 301925"/>
                  <a:gd name="connsiteX1" fmla="*/ 1440611 w 1440611"/>
                  <a:gd name="connsiteY1" fmla="*/ 0 h 301925"/>
                  <a:gd name="connsiteX2" fmla="*/ 1000664 w 1440611"/>
                  <a:gd name="connsiteY2" fmla="*/ 301925 h 301925"/>
                  <a:gd name="connsiteX3" fmla="*/ 0 w 1440611"/>
                  <a:gd name="connsiteY3" fmla="*/ 293298 h 301925"/>
                  <a:gd name="connsiteX4" fmla="*/ 448574 w 1440611"/>
                  <a:gd name="connsiteY4" fmla="*/ 0 h 30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611" h="301925">
                    <a:moveTo>
                      <a:pt x="448574" y="0"/>
                    </a:moveTo>
                    <a:lnTo>
                      <a:pt x="1440611" y="0"/>
                    </a:lnTo>
                    <a:lnTo>
                      <a:pt x="1000664" y="301925"/>
                    </a:lnTo>
                    <a:lnTo>
                      <a:pt x="0" y="293298"/>
                    </a:lnTo>
                    <a:lnTo>
                      <a:pt x="44857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800600" y="4514491"/>
                <a:ext cx="450011" cy="1276709"/>
              </a:xfrm>
              <a:custGeom>
                <a:avLst/>
                <a:gdLst>
                  <a:gd name="connsiteX0" fmla="*/ 439947 w 448573"/>
                  <a:gd name="connsiteY0" fmla="*/ 983411 h 1285335"/>
                  <a:gd name="connsiteX1" fmla="*/ 448573 w 448573"/>
                  <a:gd name="connsiteY1" fmla="*/ 0 h 1285335"/>
                  <a:gd name="connsiteX2" fmla="*/ 0 w 448573"/>
                  <a:gd name="connsiteY2" fmla="*/ 284671 h 1285335"/>
                  <a:gd name="connsiteX3" fmla="*/ 8626 w 448573"/>
                  <a:gd name="connsiteY3" fmla="*/ 1285335 h 1285335"/>
                  <a:gd name="connsiteX4" fmla="*/ 439947 w 448573"/>
                  <a:gd name="connsiteY4" fmla="*/ 983411 h 12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573" h="1285335">
                    <a:moveTo>
                      <a:pt x="439947" y="983411"/>
                    </a:moveTo>
                    <a:cubicBezTo>
                      <a:pt x="442822" y="655607"/>
                      <a:pt x="445698" y="327804"/>
                      <a:pt x="448573" y="0"/>
                    </a:cubicBezTo>
                    <a:lnTo>
                      <a:pt x="0" y="284671"/>
                    </a:lnTo>
                    <a:cubicBezTo>
                      <a:pt x="2875" y="618226"/>
                      <a:pt x="5751" y="951780"/>
                      <a:pt x="8626" y="1285335"/>
                    </a:cubicBezTo>
                    <a:lnTo>
                      <a:pt x="439947" y="98341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191000" y="4191000"/>
              <a:ext cx="1440611" cy="1285336"/>
              <a:chOff x="3810000" y="4505864"/>
              <a:chExt cx="1440611" cy="128533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4800600"/>
                <a:ext cx="990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810000" y="4505864"/>
                <a:ext cx="1440611" cy="301925"/>
              </a:xfrm>
              <a:custGeom>
                <a:avLst/>
                <a:gdLst>
                  <a:gd name="connsiteX0" fmla="*/ 448574 w 1440611"/>
                  <a:gd name="connsiteY0" fmla="*/ 0 h 301925"/>
                  <a:gd name="connsiteX1" fmla="*/ 1440611 w 1440611"/>
                  <a:gd name="connsiteY1" fmla="*/ 0 h 301925"/>
                  <a:gd name="connsiteX2" fmla="*/ 1000664 w 1440611"/>
                  <a:gd name="connsiteY2" fmla="*/ 301925 h 301925"/>
                  <a:gd name="connsiteX3" fmla="*/ 0 w 1440611"/>
                  <a:gd name="connsiteY3" fmla="*/ 293298 h 301925"/>
                  <a:gd name="connsiteX4" fmla="*/ 448574 w 1440611"/>
                  <a:gd name="connsiteY4" fmla="*/ 0 h 30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611" h="301925">
                    <a:moveTo>
                      <a:pt x="448574" y="0"/>
                    </a:moveTo>
                    <a:lnTo>
                      <a:pt x="1440611" y="0"/>
                    </a:lnTo>
                    <a:lnTo>
                      <a:pt x="1000664" y="301925"/>
                    </a:lnTo>
                    <a:lnTo>
                      <a:pt x="0" y="293298"/>
                    </a:lnTo>
                    <a:lnTo>
                      <a:pt x="44857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800600" y="4514491"/>
                <a:ext cx="450011" cy="1276709"/>
              </a:xfrm>
              <a:custGeom>
                <a:avLst/>
                <a:gdLst>
                  <a:gd name="connsiteX0" fmla="*/ 439947 w 448573"/>
                  <a:gd name="connsiteY0" fmla="*/ 983411 h 1285335"/>
                  <a:gd name="connsiteX1" fmla="*/ 448573 w 448573"/>
                  <a:gd name="connsiteY1" fmla="*/ 0 h 1285335"/>
                  <a:gd name="connsiteX2" fmla="*/ 0 w 448573"/>
                  <a:gd name="connsiteY2" fmla="*/ 284671 h 1285335"/>
                  <a:gd name="connsiteX3" fmla="*/ 8626 w 448573"/>
                  <a:gd name="connsiteY3" fmla="*/ 1285335 h 1285335"/>
                  <a:gd name="connsiteX4" fmla="*/ 439947 w 448573"/>
                  <a:gd name="connsiteY4" fmla="*/ 983411 h 12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573" h="1285335">
                    <a:moveTo>
                      <a:pt x="439947" y="983411"/>
                    </a:moveTo>
                    <a:cubicBezTo>
                      <a:pt x="442822" y="655607"/>
                      <a:pt x="445698" y="327804"/>
                      <a:pt x="448573" y="0"/>
                    </a:cubicBezTo>
                    <a:lnTo>
                      <a:pt x="0" y="284671"/>
                    </a:lnTo>
                    <a:cubicBezTo>
                      <a:pt x="2875" y="618226"/>
                      <a:pt x="5751" y="951780"/>
                      <a:pt x="8626" y="1285335"/>
                    </a:cubicBezTo>
                    <a:lnTo>
                      <a:pt x="439947" y="98341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096000" y="1066800"/>
            <a:ext cx="2888411" cy="2580736"/>
            <a:chOff x="5715000" y="3962400"/>
            <a:chExt cx="2888411" cy="2580736"/>
          </a:xfrm>
        </p:grpSpPr>
        <p:grpSp>
          <p:nvGrpSpPr>
            <p:cNvPr id="25" name="Group 24"/>
            <p:cNvGrpSpPr/>
            <p:nvPr/>
          </p:nvGrpSpPr>
          <p:grpSpPr>
            <a:xfrm>
              <a:off x="5715000" y="5257800"/>
              <a:ext cx="1440611" cy="1285336"/>
              <a:chOff x="3810000" y="4505864"/>
              <a:chExt cx="1440611" cy="128533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810000" y="4800600"/>
                <a:ext cx="990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810000" y="4505864"/>
                <a:ext cx="1440611" cy="301925"/>
              </a:xfrm>
              <a:custGeom>
                <a:avLst/>
                <a:gdLst>
                  <a:gd name="connsiteX0" fmla="*/ 448574 w 1440611"/>
                  <a:gd name="connsiteY0" fmla="*/ 0 h 301925"/>
                  <a:gd name="connsiteX1" fmla="*/ 1440611 w 1440611"/>
                  <a:gd name="connsiteY1" fmla="*/ 0 h 301925"/>
                  <a:gd name="connsiteX2" fmla="*/ 1000664 w 1440611"/>
                  <a:gd name="connsiteY2" fmla="*/ 301925 h 301925"/>
                  <a:gd name="connsiteX3" fmla="*/ 0 w 1440611"/>
                  <a:gd name="connsiteY3" fmla="*/ 293298 h 301925"/>
                  <a:gd name="connsiteX4" fmla="*/ 448574 w 1440611"/>
                  <a:gd name="connsiteY4" fmla="*/ 0 h 30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611" h="301925">
                    <a:moveTo>
                      <a:pt x="448574" y="0"/>
                    </a:moveTo>
                    <a:lnTo>
                      <a:pt x="1440611" y="0"/>
                    </a:lnTo>
                    <a:lnTo>
                      <a:pt x="1000664" y="301925"/>
                    </a:lnTo>
                    <a:lnTo>
                      <a:pt x="0" y="293298"/>
                    </a:lnTo>
                    <a:lnTo>
                      <a:pt x="44857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800600" y="4514491"/>
                <a:ext cx="450011" cy="1276709"/>
              </a:xfrm>
              <a:custGeom>
                <a:avLst/>
                <a:gdLst>
                  <a:gd name="connsiteX0" fmla="*/ 439947 w 448573"/>
                  <a:gd name="connsiteY0" fmla="*/ 983411 h 1285335"/>
                  <a:gd name="connsiteX1" fmla="*/ 448573 w 448573"/>
                  <a:gd name="connsiteY1" fmla="*/ 0 h 1285335"/>
                  <a:gd name="connsiteX2" fmla="*/ 0 w 448573"/>
                  <a:gd name="connsiteY2" fmla="*/ 284671 h 1285335"/>
                  <a:gd name="connsiteX3" fmla="*/ 8626 w 448573"/>
                  <a:gd name="connsiteY3" fmla="*/ 1285335 h 1285335"/>
                  <a:gd name="connsiteX4" fmla="*/ 439947 w 448573"/>
                  <a:gd name="connsiteY4" fmla="*/ 983411 h 12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573" h="1285335">
                    <a:moveTo>
                      <a:pt x="439947" y="983411"/>
                    </a:moveTo>
                    <a:cubicBezTo>
                      <a:pt x="442822" y="655607"/>
                      <a:pt x="445698" y="327804"/>
                      <a:pt x="448573" y="0"/>
                    </a:cubicBezTo>
                    <a:lnTo>
                      <a:pt x="0" y="284671"/>
                    </a:lnTo>
                    <a:cubicBezTo>
                      <a:pt x="2875" y="618226"/>
                      <a:pt x="5751" y="951780"/>
                      <a:pt x="8626" y="1285335"/>
                    </a:cubicBezTo>
                    <a:lnTo>
                      <a:pt x="439947" y="98341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162800" y="3962400"/>
              <a:ext cx="1440611" cy="1285336"/>
              <a:chOff x="3810000" y="4505864"/>
              <a:chExt cx="1440611" cy="128533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810000" y="4800600"/>
                <a:ext cx="990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3810000" y="4505864"/>
                <a:ext cx="1440611" cy="301925"/>
              </a:xfrm>
              <a:custGeom>
                <a:avLst/>
                <a:gdLst>
                  <a:gd name="connsiteX0" fmla="*/ 448574 w 1440611"/>
                  <a:gd name="connsiteY0" fmla="*/ 0 h 301925"/>
                  <a:gd name="connsiteX1" fmla="*/ 1440611 w 1440611"/>
                  <a:gd name="connsiteY1" fmla="*/ 0 h 301925"/>
                  <a:gd name="connsiteX2" fmla="*/ 1000664 w 1440611"/>
                  <a:gd name="connsiteY2" fmla="*/ 301925 h 301925"/>
                  <a:gd name="connsiteX3" fmla="*/ 0 w 1440611"/>
                  <a:gd name="connsiteY3" fmla="*/ 293298 h 301925"/>
                  <a:gd name="connsiteX4" fmla="*/ 448574 w 1440611"/>
                  <a:gd name="connsiteY4" fmla="*/ 0 h 30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611" h="301925">
                    <a:moveTo>
                      <a:pt x="448574" y="0"/>
                    </a:moveTo>
                    <a:lnTo>
                      <a:pt x="1440611" y="0"/>
                    </a:lnTo>
                    <a:lnTo>
                      <a:pt x="1000664" y="301925"/>
                    </a:lnTo>
                    <a:lnTo>
                      <a:pt x="0" y="293298"/>
                    </a:lnTo>
                    <a:lnTo>
                      <a:pt x="44857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800600" y="4514491"/>
                <a:ext cx="450011" cy="1276709"/>
              </a:xfrm>
              <a:custGeom>
                <a:avLst/>
                <a:gdLst>
                  <a:gd name="connsiteX0" fmla="*/ 439947 w 448573"/>
                  <a:gd name="connsiteY0" fmla="*/ 983411 h 1285335"/>
                  <a:gd name="connsiteX1" fmla="*/ 448573 w 448573"/>
                  <a:gd name="connsiteY1" fmla="*/ 0 h 1285335"/>
                  <a:gd name="connsiteX2" fmla="*/ 0 w 448573"/>
                  <a:gd name="connsiteY2" fmla="*/ 284671 h 1285335"/>
                  <a:gd name="connsiteX3" fmla="*/ 8626 w 448573"/>
                  <a:gd name="connsiteY3" fmla="*/ 1285335 h 1285335"/>
                  <a:gd name="connsiteX4" fmla="*/ 439947 w 448573"/>
                  <a:gd name="connsiteY4" fmla="*/ 983411 h 12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573" h="1285335">
                    <a:moveTo>
                      <a:pt x="439947" y="983411"/>
                    </a:moveTo>
                    <a:cubicBezTo>
                      <a:pt x="442822" y="655607"/>
                      <a:pt x="445698" y="327804"/>
                      <a:pt x="448573" y="0"/>
                    </a:cubicBezTo>
                    <a:lnTo>
                      <a:pt x="0" y="284671"/>
                    </a:lnTo>
                    <a:cubicBezTo>
                      <a:pt x="2875" y="618226"/>
                      <a:pt x="5751" y="951780"/>
                      <a:pt x="8626" y="1285335"/>
                    </a:cubicBezTo>
                    <a:lnTo>
                      <a:pt x="439947" y="98341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9448800" y="1143000"/>
            <a:ext cx="2583611" cy="2352136"/>
            <a:chOff x="5943600" y="990600"/>
            <a:chExt cx="2583611" cy="2352136"/>
          </a:xfrm>
        </p:grpSpPr>
        <p:grpSp>
          <p:nvGrpSpPr>
            <p:cNvPr id="44" name="Group 32"/>
            <p:cNvGrpSpPr/>
            <p:nvPr/>
          </p:nvGrpSpPr>
          <p:grpSpPr>
            <a:xfrm>
              <a:off x="5943600" y="2057400"/>
              <a:ext cx="1440611" cy="1285336"/>
              <a:chOff x="3810000" y="4505864"/>
              <a:chExt cx="1440611" cy="128533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810000" y="4800600"/>
                <a:ext cx="990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810000" y="4505864"/>
                <a:ext cx="1440611" cy="301925"/>
              </a:xfrm>
              <a:custGeom>
                <a:avLst/>
                <a:gdLst>
                  <a:gd name="connsiteX0" fmla="*/ 448574 w 1440611"/>
                  <a:gd name="connsiteY0" fmla="*/ 0 h 301925"/>
                  <a:gd name="connsiteX1" fmla="*/ 1440611 w 1440611"/>
                  <a:gd name="connsiteY1" fmla="*/ 0 h 301925"/>
                  <a:gd name="connsiteX2" fmla="*/ 1000664 w 1440611"/>
                  <a:gd name="connsiteY2" fmla="*/ 301925 h 301925"/>
                  <a:gd name="connsiteX3" fmla="*/ 0 w 1440611"/>
                  <a:gd name="connsiteY3" fmla="*/ 293298 h 301925"/>
                  <a:gd name="connsiteX4" fmla="*/ 448574 w 1440611"/>
                  <a:gd name="connsiteY4" fmla="*/ 0 h 30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611" h="301925">
                    <a:moveTo>
                      <a:pt x="448574" y="0"/>
                    </a:moveTo>
                    <a:lnTo>
                      <a:pt x="1440611" y="0"/>
                    </a:lnTo>
                    <a:lnTo>
                      <a:pt x="1000664" y="301925"/>
                    </a:lnTo>
                    <a:lnTo>
                      <a:pt x="0" y="293298"/>
                    </a:lnTo>
                    <a:lnTo>
                      <a:pt x="44857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4800600" y="4514491"/>
                <a:ext cx="450011" cy="1276709"/>
              </a:xfrm>
              <a:custGeom>
                <a:avLst/>
                <a:gdLst>
                  <a:gd name="connsiteX0" fmla="*/ 439947 w 448573"/>
                  <a:gd name="connsiteY0" fmla="*/ 983411 h 1285335"/>
                  <a:gd name="connsiteX1" fmla="*/ 448573 w 448573"/>
                  <a:gd name="connsiteY1" fmla="*/ 0 h 1285335"/>
                  <a:gd name="connsiteX2" fmla="*/ 0 w 448573"/>
                  <a:gd name="connsiteY2" fmla="*/ 284671 h 1285335"/>
                  <a:gd name="connsiteX3" fmla="*/ 8626 w 448573"/>
                  <a:gd name="connsiteY3" fmla="*/ 1285335 h 1285335"/>
                  <a:gd name="connsiteX4" fmla="*/ 439947 w 448573"/>
                  <a:gd name="connsiteY4" fmla="*/ 983411 h 12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573" h="1285335">
                    <a:moveTo>
                      <a:pt x="439947" y="983411"/>
                    </a:moveTo>
                    <a:cubicBezTo>
                      <a:pt x="442822" y="655607"/>
                      <a:pt x="445698" y="327804"/>
                      <a:pt x="448573" y="0"/>
                    </a:cubicBezTo>
                    <a:lnTo>
                      <a:pt x="0" y="284671"/>
                    </a:lnTo>
                    <a:cubicBezTo>
                      <a:pt x="2875" y="618226"/>
                      <a:pt x="5751" y="951780"/>
                      <a:pt x="8626" y="1285335"/>
                    </a:cubicBezTo>
                    <a:lnTo>
                      <a:pt x="439947" y="98341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36"/>
            <p:cNvGrpSpPr/>
            <p:nvPr/>
          </p:nvGrpSpPr>
          <p:grpSpPr>
            <a:xfrm>
              <a:off x="7086600" y="990600"/>
              <a:ext cx="1440611" cy="1285336"/>
              <a:chOff x="3810000" y="4505864"/>
              <a:chExt cx="1440611" cy="1285336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810000" y="4800600"/>
                <a:ext cx="990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810000" y="4505864"/>
                <a:ext cx="1440611" cy="301925"/>
              </a:xfrm>
              <a:custGeom>
                <a:avLst/>
                <a:gdLst>
                  <a:gd name="connsiteX0" fmla="*/ 448574 w 1440611"/>
                  <a:gd name="connsiteY0" fmla="*/ 0 h 301925"/>
                  <a:gd name="connsiteX1" fmla="*/ 1440611 w 1440611"/>
                  <a:gd name="connsiteY1" fmla="*/ 0 h 301925"/>
                  <a:gd name="connsiteX2" fmla="*/ 1000664 w 1440611"/>
                  <a:gd name="connsiteY2" fmla="*/ 301925 h 301925"/>
                  <a:gd name="connsiteX3" fmla="*/ 0 w 1440611"/>
                  <a:gd name="connsiteY3" fmla="*/ 293298 h 301925"/>
                  <a:gd name="connsiteX4" fmla="*/ 448574 w 1440611"/>
                  <a:gd name="connsiteY4" fmla="*/ 0 h 30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611" h="301925">
                    <a:moveTo>
                      <a:pt x="448574" y="0"/>
                    </a:moveTo>
                    <a:lnTo>
                      <a:pt x="1440611" y="0"/>
                    </a:lnTo>
                    <a:lnTo>
                      <a:pt x="1000664" y="301925"/>
                    </a:lnTo>
                    <a:lnTo>
                      <a:pt x="0" y="293298"/>
                    </a:lnTo>
                    <a:lnTo>
                      <a:pt x="448574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4800600" y="4514491"/>
                <a:ext cx="450011" cy="1276709"/>
              </a:xfrm>
              <a:custGeom>
                <a:avLst/>
                <a:gdLst>
                  <a:gd name="connsiteX0" fmla="*/ 439947 w 448573"/>
                  <a:gd name="connsiteY0" fmla="*/ 983411 h 1285335"/>
                  <a:gd name="connsiteX1" fmla="*/ 448573 w 448573"/>
                  <a:gd name="connsiteY1" fmla="*/ 0 h 1285335"/>
                  <a:gd name="connsiteX2" fmla="*/ 0 w 448573"/>
                  <a:gd name="connsiteY2" fmla="*/ 284671 h 1285335"/>
                  <a:gd name="connsiteX3" fmla="*/ 8626 w 448573"/>
                  <a:gd name="connsiteY3" fmla="*/ 1285335 h 1285335"/>
                  <a:gd name="connsiteX4" fmla="*/ 439947 w 448573"/>
                  <a:gd name="connsiteY4" fmla="*/ 983411 h 12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573" h="1285335">
                    <a:moveTo>
                      <a:pt x="439947" y="983411"/>
                    </a:moveTo>
                    <a:cubicBezTo>
                      <a:pt x="442822" y="655607"/>
                      <a:pt x="445698" y="327804"/>
                      <a:pt x="448573" y="0"/>
                    </a:cubicBezTo>
                    <a:lnTo>
                      <a:pt x="0" y="284671"/>
                    </a:lnTo>
                    <a:cubicBezTo>
                      <a:pt x="2875" y="618226"/>
                      <a:pt x="5751" y="951780"/>
                      <a:pt x="8626" y="1285335"/>
                    </a:cubicBezTo>
                    <a:lnTo>
                      <a:pt x="439947" y="98341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7086600" y="2133600"/>
              <a:ext cx="152400" cy="152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56" idx="2"/>
            </p:cNvCxnSpPr>
            <p:nvPr/>
          </p:nvCxnSpPr>
          <p:spPr>
            <a:xfrm flipV="1">
              <a:off x="6934200" y="2138819"/>
              <a:ext cx="321501" cy="2099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Triangulation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4893812" cy="27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02455"/>
            <a:ext cx="4893816" cy="27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1676400"/>
            <a:ext cx="142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Before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715000"/>
            <a:ext cx="113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687816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10" y="552450"/>
            <a:ext cx="7891104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597" y="1447800"/>
          <a:ext cx="85344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214"/>
                <a:gridCol w="1929517"/>
                <a:gridCol w="1855305"/>
                <a:gridCol w="1113183"/>
                <a:gridCol w="11131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Armadillo 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Mechanical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9.72s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8.78s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Ours (Improved Triangles)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2.69s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10.35s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8.19s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Dual Marching Cubes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1.85s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6.42s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5.29s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Dual Contouring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1.35s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2.97s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5.99s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3.78s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74" y="4258300"/>
            <a:ext cx="1866010" cy="212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514" y="4094571"/>
            <a:ext cx="1374722" cy="22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9796" y="4169310"/>
            <a:ext cx="1131554" cy="229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6794" y="4091696"/>
            <a:ext cx="3115644" cy="230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</a:t>
            </a:r>
            <a:r>
              <a:rPr lang="en-US" dirty="0" err="1" smtClean="0"/>
              <a:t>isosurfaces</a:t>
            </a:r>
            <a:r>
              <a:rPr lang="en-US" dirty="0" smtClean="0"/>
              <a:t> over piecewise smooth functions</a:t>
            </a:r>
          </a:p>
          <a:p>
            <a:r>
              <a:rPr lang="en-US" dirty="0" smtClean="0"/>
              <a:t>Guarantee manifold surfaces</a:t>
            </a:r>
          </a:p>
          <a:p>
            <a:r>
              <a:rPr lang="en-US" dirty="0" smtClean="0"/>
              <a:t>Reproduce sharp and thin features</a:t>
            </a:r>
          </a:p>
          <a:p>
            <a:r>
              <a:rPr lang="en-US" smtClean="0"/>
              <a:t>Improved </a:t>
            </a:r>
            <a:r>
              <a:rPr lang="en-US" dirty="0" smtClean="0"/>
              <a:t>triangulation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Contour Refinement &amp; Error Metric</a:t>
            </a:r>
            <a:endParaRPr lang="en-US" dirty="0"/>
          </a:p>
        </p:txBody>
      </p:sp>
      <p:pic>
        <p:nvPicPr>
          <p:cNvPr id="4" name="Picture 2" descr="C:\Users\jmanson\Desktop\joe\classes\Geometric Modeling\report images\quad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63" y="1600747"/>
            <a:ext cx="6035675" cy="452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Features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938" y="1247776"/>
            <a:ext cx="3495802" cy="26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338" y="1247776"/>
            <a:ext cx="3495802" cy="26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338" y="3990976"/>
            <a:ext cx="3495802" cy="26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938" y="3990976"/>
            <a:ext cx="3495802" cy="26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Imperfect detection of sharp edges with multiple features</a:t>
            </a:r>
          </a:p>
          <a:p>
            <a:r>
              <a:rPr lang="en-US" dirty="0" smtClean="0"/>
              <a:t>Cube corners cannot move, limiting triangulation improvements</a:t>
            </a:r>
          </a:p>
          <a:p>
            <a:r>
              <a:rPr lang="en-US" dirty="0" smtClean="0"/>
              <a:t>Speed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371600"/>
            <a:ext cx="4276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Breakdown of Tank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032" y="4025501"/>
            <a:ext cx="3453968" cy="255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112520"/>
                <a:gridCol w="26670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Ours (Improved Triangles)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8.19s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5.29s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3.78s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4.02s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6.13s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2.69s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Extract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4.77s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2.06s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1.09s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Triangles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727k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 Contouring [</a:t>
            </a:r>
            <a:r>
              <a:rPr lang="en-US" dirty="0" err="1" smtClean="0">
                <a:solidFill>
                  <a:schemeClr val="accent1"/>
                </a:solidFill>
              </a:rPr>
              <a:t>Ju</a:t>
            </a:r>
            <a:r>
              <a:rPr lang="en-US" dirty="0" smtClean="0">
                <a:solidFill>
                  <a:schemeClr val="accent1"/>
                </a:solidFill>
              </a:rPr>
              <a:t> et al. 2002</a:t>
            </a:r>
            <a:r>
              <a:rPr lang="en-US" dirty="0" smtClean="0"/>
              <a:t>] </a:t>
            </a:r>
          </a:p>
          <a:p>
            <a:r>
              <a:rPr lang="en-US" dirty="0" smtClean="0"/>
              <a:t>Intersection-free Contouring on an </a:t>
            </a:r>
            <a:r>
              <a:rPr lang="en-US" dirty="0" err="1" smtClean="0"/>
              <a:t>Octree</a:t>
            </a:r>
            <a:r>
              <a:rPr lang="en-US" dirty="0" smtClean="0"/>
              <a:t> Grid [</a:t>
            </a:r>
            <a:r>
              <a:rPr lang="en-US" dirty="0" err="1" smtClean="0">
                <a:solidFill>
                  <a:schemeClr val="accent1"/>
                </a:solidFill>
              </a:rPr>
              <a:t>Ju</a:t>
            </a:r>
            <a:r>
              <a:rPr lang="en-US" dirty="0" smtClean="0">
                <a:solidFill>
                  <a:schemeClr val="accent1"/>
                </a:solidFill>
              </a:rPr>
              <a:t> 2006</a:t>
            </a:r>
            <a:r>
              <a:rPr lang="en-US" dirty="0" smtClean="0"/>
              <a:t>]</a:t>
            </a:r>
          </a:p>
          <a:p>
            <a:r>
              <a:rPr lang="en-US" dirty="0" smtClean="0"/>
              <a:t>Dual Marching Cubes [</a:t>
            </a:r>
            <a:r>
              <a:rPr lang="en-US" dirty="0" smtClean="0">
                <a:solidFill>
                  <a:schemeClr val="accent1"/>
                </a:solidFill>
              </a:rPr>
              <a:t>Schaefer and Warren 2004</a:t>
            </a:r>
            <a:r>
              <a:rPr lang="en-US" dirty="0" smtClean="0"/>
              <a:t>]</a:t>
            </a:r>
          </a:p>
          <a:p>
            <a:r>
              <a:rPr lang="en-US" dirty="0" smtClean="0"/>
              <a:t>Cubical Marching Squares [</a:t>
            </a:r>
            <a:r>
              <a:rPr lang="en-US" dirty="0" smtClean="0">
                <a:solidFill>
                  <a:schemeClr val="accent1"/>
                </a:solidFill>
              </a:rPr>
              <a:t>Ho et al. 2005</a:t>
            </a:r>
            <a:r>
              <a:rPr lang="en-US" dirty="0" smtClean="0"/>
              <a:t>]</a:t>
            </a:r>
          </a:p>
          <a:p>
            <a:r>
              <a:rPr lang="en-US" dirty="0" smtClean="0"/>
              <a:t>Unconstrained </a:t>
            </a:r>
            <a:r>
              <a:rPr lang="en-US" dirty="0" err="1" smtClean="0"/>
              <a:t>Isosurface</a:t>
            </a:r>
            <a:r>
              <a:rPr lang="en-US" dirty="0" smtClean="0"/>
              <a:t> Extraction on Arbitrary </a:t>
            </a:r>
            <a:r>
              <a:rPr lang="en-US" dirty="0" err="1" smtClean="0"/>
              <a:t>Octrees</a:t>
            </a:r>
            <a:r>
              <a:rPr lang="en-US" dirty="0" smtClean="0"/>
              <a:t> [</a:t>
            </a:r>
            <a:r>
              <a:rPr lang="en-US" dirty="0" err="1" smtClean="0">
                <a:solidFill>
                  <a:schemeClr val="accent1"/>
                </a:solidFill>
              </a:rPr>
              <a:t>Kazhdan</a:t>
            </a:r>
            <a:r>
              <a:rPr lang="en-US" dirty="0" smtClean="0">
                <a:solidFill>
                  <a:schemeClr val="accent1"/>
                </a:solidFill>
              </a:rPr>
              <a:t> et al. 2007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Contouring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286000" y="129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648200" y="2286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8200" y="129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867400" y="129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05600" y="129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705600" y="2514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05600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0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0" y="3657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872118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648200" y="3429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67400" y="3429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Contouring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286000" y="129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648200" y="2286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8200" y="129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867400" y="129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05600" y="1295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705600" y="2514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705600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0" y="579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0" y="3657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872118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648200" y="3429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67400" y="3429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45811" y="2004204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08762" y="2898475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66936" y="3223404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868837" y="5549661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09026" y="4727276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05600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Edges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371600"/>
            <a:ext cx="47244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13716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73380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3733800"/>
            <a:ext cx="23622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1219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908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1371600"/>
            <a:ext cx="1143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2590800"/>
            <a:ext cx="1143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976</Words>
  <Application>Microsoft Office PowerPoint</Application>
  <PresentationFormat>On-screen Show (4:3)</PresentationFormat>
  <Paragraphs>353</Paragraphs>
  <Slides>91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Isosurfaces Over Simplicial Partitions of Multiresolution Grids</vt:lpstr>
      <vt:lpstr>Motivation: Uses of Isosurfaces</vt:lpstr>
      <vt:lpstr>Motivation: Goals</vt:lpstr>
      <vt:lpstr>Motivation: Goals</vt:lpstr>
      <vt:lpstr>Motivation: Goals</vt:lpstr>
      <vt:lpstr>Motivation: Goals</vt:lpstr>
      <vt:lpstr>Related Work</vt:lpstr>
      <vt:lpstr>Dual Contouring</vt:lpstr>
      <vt:lpstr>Dual Contouring</vt:lpstr>
      <vt:lpstr>Dual Contouring</vt:lpstr>
      <vt:lpstr>Dual Contouring</vt:lpstr>
      <vt:lpstr>Dual Contouring</vt:lpstr>
      <vt:lpstr>Dual Contouring</vt:lpstr>
      <vt:lpstr>Related Work</vt:lpstr>
      <vt:lpstr>Dual Marching Cubes</vt:lpstr>
      <vt:lpstr>Dual Marching Cubes</vt:lpstr>
      <vt:lpstr>Dual Marching Cubes</vt:lpstr>
      <vt:lpstr>Dual Marching Cubes</vt:lpstr>
      <vt:lpstr>Dual Marching Cubes</vt:lpstr>
      <vt:lpstr>Dual Marching Cubes</vt:lpstr>
      <vt:lpstr>Dual Marching Cubes</vt:lpstr>
      <vt:lpstr>Related Work</vt:lpstr>
      <vt:lpstr>Our Method Overview</vt:lpstr>
      <vt:lpstr>Terminology</vt:lpstr>
      <vt:lpstr>Terminology</vt:lpstr>
      <vt:lpstr>Terminology</vt:lpstr>
      <vt:lpstr>Terminology</vt:lpstr>
      <vt:lpstr>Terminology</vt:lpstr>
      <vt:lpstr>Our Partitioning of Space</vt:lpstr>
      <vt:lpstr>Our Partitioning of Space</vt:lpstr>
      <vt:lpstr>Our Partitioning of Space</vt:lpstr>
      <vt:lpstr>Our Partitioning of Space</vt:lpstr>
      <vt:lpstr>Minimal Edge (1-Cell)</vt:lpstr>
      <vt:lpstr>Minimal Edge (1-Cell)</vt:lpstr>
      <vt:lpstr>Minimal Edge (1-Cell)</vt:lpstr>
      <vt:lpstr>Minimal Edge (1-Cell)</vt:lpstr>
      <vt:lpstr>Building Simplices</vt:lpstr>
      <vt:lpstr>Building Simplices</vt:lpstr>
      <vt:lpstr>Building Simplices</vt:lpstr>
      <vt:lpstr>Building Simplices</vt:lpstr>
      <vt:lpstr>Building Simplices</vt:lpstr>
      <vt:lpstr>Building Simplices</vt:lpstr>
      <vt:lpstr>Building Simplices</vt:lpstr>
      <vt:lpstr>Building Simplices</vt:lpstr>
      <vt:lpstr>Traversing Tetrahedra</vt:lpstr>
      <vt:lpstr>Traversing Tetrahedra</vt:lpstr>
      <vt:lpstr>Traversing Tetrahedra</vt:lpstr>
      <vt:lpstr>Finding Features</vt:lpstr>
      <vt:lpstr>Surfaces from Tetrahedra</vt:lpstr>
      <vt:lpstr>Manifold Property</vt:lpstr>
      <vt:lpstr>Finding Features</vt:lpstr>
      <vt:lpstr>Finding Features</vt:lpstr>
      <vt:lpstr>Finding Features</vt:lpstr>
      <vt:lpstr>Finding Features</vt:lpstr>
      <vt:lpstr>Improving Triangulation</vt:lpstr>
      <vt:lpstr>Possible Problem: Face</vt:lpstr>
      <vt:lpstr>Possible Problem: Edge</vt:lpstr>
      <vt:lpstr>Preserving Topology</vt:lpstr>
      <vt:lpstr>Preserving Topology</vt:lpstr>
      <vt:lpstr>Improving Triangulation</vt:lpstr>
      <vt:lpstr>Results</vt:lpstr>
      <vt:lpstr>Results</vt:lpstr>
      <vt:lpstr>Times</vt:lpstr>
      <vt:lpstr>Conclusions</vt:lpstr>
      <vt:lpstr>Slide 65</vt:lpstr>
      <vt:lpstr>Contour Refinement &amp; Error Metric</vt:lpstr>
      <vt:lpstr>Finding Features</vt:lpstr>
      <vt:lpstr>Limitations</vt:lpstr>
      <vt:lpstr>Times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  <vt:lpstr>Traversing Edges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Isosurfaces Over Simplicial Partitions of Multiresolution Grids</dc:title>
  <dc:creator>Josiah Manson</dc:creator>
  <cp:lastModifiedBy>schaefer</cp:lastModifiedBy>
  <cp:revision>120</cp:revision>
  <dcterms:created xsi:type="dcterms:W3CDTF">2006-08-16T00:00:00Z</dcterms:created>
  <dcterms:modified xsi:type="dcterms:W3CDTF">2010-04-30T22:16:17Z</dcterms:modified>
</cp:coreProperties>
</file>