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52.jpg" ContentType="image/pn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58" r:id="rId4"/>
    <p:sldId id="377" r:id="rId5"/>
    <p:sldId id="329" r:id="rId6"/>
    <p:sldId id="353" r:id="rId7"/>
    <p:sldId id="354" r:id="rId8"/>
    <p:sldId id="355" r:id="rId9"/>
    <p:sldId id="331" r:id="rId10"/>
    <p:sldId id="364" r:id="rId11"/>
    <p:sldId id="365" r:id="rId12"/>
    <p:sldId id="366" r:id="rId13"/>
    <p:sldId id="367" r:id="rId14"/>
    <p:sldId id="368" r:id="rId15"/>
    <p:sldId id="359" r:id="rId16"/>
    <p:sldId id="375" r:id="rId17"/>
    <p:sldId id="361" r:id="rId18"/>
    <p:sldId id="332" r:id="rId19"/>
    <p:sldId id="333" r:id="rId20"/>
    <p:sldId id="281" r:id="rId21"/>
    <p:sldId id="374" r:id="rId22"/>
    <p:sldId id="282" r:id="rId23"/>
    <p:sldId id="284" r:id="rId24"/>
    <p:sldId id="369" r:id="rId25"/>
    <p:sldId id="370" r:id="rId26"/>
    <p:sldId id="371" r:id="rId27"/>
    <p:sldId id="334" r:id="rId28"/>
    <p:sldId id="376" r:id="rId29"/>
    <p:sldId id="287" r:id="rId30"/>
    <p:sldId id="285" r:id="rId31"/>
    <p:sldId id="288" r:id="rId32"/>
    <p:sldId id="336" r:id="rId33"/>
    <p:sldId id="292" r:id="rId34"/>
    <p:sldId id="293" r:id="rId35"/>
    <p:sldId id="294" r:id="rId36"/>
    <p:sldId id="297" r:id="rId37"/>
    <p:sldId id="299" r:id="rId38"/>
    <p:sldId id="298" r:id="rId39"/>
    <p:sldId id="306" r:id="rId40"/>
    <p:sldId id="307" r:id="rId41"/>
    <p:sldId id="308" r:id="rId42"/>
    <p:sldId id="312" r:id="rId43"/>
    <p:sldId id="313" r:id="rId44"/>
    <p:sldId id="314" r:id="rId45"/>
    <p:sldId id="342" r:id="rId46"/>
    <p:sldId id="356" r:id="rId47"/>
    <p:sldId id="357" r:id="rId48"/>
    <p:sldId id="358" r:id="rId49"/>
    <p:sldId id="350" r:id="rId50"/>
    <p:sldId id="351" r:id="rId51"/>
    <p:sldId id="352" r:id="rId52"/>
    <p:sldId id="348" r:id="rId53"/>
    <p:sldId id="349" r:id="rId54"/>
    <p:sldId id="362" r:id="rId55"/>
    <p:sldId id="363" r:id="rId56"/>
    <p:sldId id="372" r:id="rId57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799" autoAdjust="0"/>
  </p:normalViewPr>
  <p:slideViewPr>
    <p:cSldViewPr snapToGrid="0">
      <p:cViewPr varScale="1">
        <p:scale>
          <a:sx n="119" d="100"/>
          <a:sy n="119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46CD0720-1180-414A-8270-8645554153BF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E036034-9F8D-4C9C-96C3-6677B86F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3756A2E-5C39-48DA-A76F-5D464F84C85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4D2037B-E1F6-4A66-B870-D70BC5D9E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46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89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69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Texels</a:t>
            </a:r>
            <a:r>
              <a:rPr lang="en-US" baseline="0" dirty="0" smtClean="0"/>
              <a:t> in the </a:t>
            </a:r>
            <a:r>
              <a:rPr lang="en-US" baseline="0" dirty="0" err="1" smtClean="0"/>
              <a:t>mipmap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Integral of light-field L times </a:t>
            </a:r>
            <a:r>
              <a:rPr lang="en-US" baseline="0" dirty="0" err="1" smtClean="0"/>
              <a:t>texel</a:t>
            </a:r>
            <a:r>
              <a:rPr lang="en-US" baseline="0" dirty="0" smtClean="0"/>
              <a:t> basis functions </a:t>
            </a:r>
            <a:r>
              <a:rPr lang="en-US" baseline="0" dirty="0" err="1" smtClean="0"/>
              <a:t>b_i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Coefficients of </a:t>
            </a:r>
            <a:r>
              <a:rPr lang="en-US" dirty="0" err="1" smtClean="0"/>
              <a:t>texels</a:t>
            </a:r>
            <a:r>
              <a:rPr lang="en-US" baseline="0" dirty="0" smtClean="0"/>
              <a:t> are determined indirectly as a function of the sampling parameters and trilinear interpolation.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61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factor out the light field, because we need a solution</a:t>
            </a:r>
            <a:r>
              <a:rPr lang="en-US" baseline="0" dirty="0" smtClean="0"/>
              <a:t> that is independent of the input data.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Light-field is just a weighting function, so our simplification is that all input </a:t>
            </a:r>
            <a:r>
              <a:rPr lang="en-US" baseline="0" dirty="0" err="1" smtClean="0"/>
              <a:t>texels</a:t>
            </a:r>
            <a:r>
              <a:rPr lang="en-US" baseline="0" dirty="0" smtClean="0"/>
              <a:t> have equal importance. </a:t>
            </a:r>
            <a:r>
              <a:rPr lang="en-US" baseline="0" smtClean="0"/>
              <a:t>Same as CCTF.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19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fitting of 2 basis functions</a:t>
            </a:r>
            <a:r>
              <a:rPr lang="en-US" baseline="0" dirty="0" smtClean="0"/>
              <a:t> with scale and weight as free parameters.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L_2 matches peak more accurately.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L_1 matches tail.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found that fitting the tail is hardest and most important.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L_1 also makes most sense perceptually. It doesn’t matter how the error is distributed. Just what the total amount is to the </a:t>
            </a:r>
            <a:r>
              <a:rPr lang="en-US" baseline="0" dirty="0" err="1" smtClean="0"/>
              <a:t>texel</a:t>
            </a:r>
            <a:r>
              <a:rPr lang="en-US" baseline="0" dirty="0" smtClean="0"/>
              <a:t> color.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9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examples of things that seem like they should work, but didn’t.</a:t>
            </a:r>
          </a:p>
          <a:p>
            <a:endParaRPr lang="en-US" baseline="0" dirty="0" smtClean="0"/>
          </a:p>
          <a:p>
            <a:r>
              <a:rPr lang="en-US" dirty="0" smtClean="0"/>
              <a:t>This room with big flat patches</a:t>
            </a:r>
            <a:r>
              <a:rPr lang="en-US" baseline="0" dirty="0" smtClean="0"/>
              <a:t> of color is almost a worst case scenario, because it reveals problems in approximating the tail </a:t>
            </a:r>
            <a:r>
              <a:rPr lang="en-US" baseline="0" smtClean="0"/>
              <a:t>of a filter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71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examples of things that seem like they should work, but didn’t.</a:t>
            </a:r>
          </a:p>
          <a:p>
            <a:endParaRPr lang="en-US" baseline="0" dirty="0" smtClean="0"/>
          </a:p>
          <a:p>
            <a:r>
              <a:rPr lang="en-US" dirty="0" smtClean="0"/>
              <a:t>This room with big flat patches</a:t>
            </a:r>
            <a:r>
              <a:rPr lang="en-US" baseline="0" dirty="0" smtClean="0"/>
              <a:t> of color is almost a worst case scenario, because it reveals problems in approximating the tail </a:t>
            </a:r>
            <a:r>
              <a:rPr lang="en-US" baseline="0" smtClean="0"/>
              <a:t>of a filter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66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of two fits that have very different characteristics, but </a:t>
            </a:r>
            <a:r>
              <a:rPr lang="en-US" baseline="0" smtClean="0"/>
              <a:t>approximately equal error.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94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Structure of talk follows structure</a:t>
            </a:r>
            <a:r>
              <a:rPr lang="en-US" baseline="0" dirty="0" smtClean="0"/>
              <a:t> of algorithm.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the end I show some results and lessons learned.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95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4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</a:t>
            </a:r>
            <a:r>
              <a:rPr lang="en-US" baseline="0" dirty="0" smtClean="0"/>
              <a:t> an environment, </a:t>
            </a:r>
            <a:r>
              <a:rPr lang="en-US" baseline="0" dirty="0" err="1" smtClean="0"/>
              <a:t>precalculate</a:t>
            </a:r>
            <a:r>
              <a:rPr lang="en-US" baseline="0" dirty="0" smtClean="0"/>
              <a:t> reflections.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69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Reproduction</a:t>
            </a:r>
            <a:r>
              <a:rPr lang="en-US" baseline="0" dirty="0" smtClean="0"/>
              <a:t> of a reference cosine lobe.</a:t>
            </a:r>
          </a:p>
          <a:p>
            <a:endParaRPr lang="en-US" baseline="0" dirty="0" smtClean="0"/>
          </a:p>
          <a:p>
            <a:r>
              <a:rPr lang="en-US" dirty="0" smtClean="0"/>
              <a:t>Box basis sucks.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82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Reproduction</a:t>
            </a:r>
            <a:r>
              <a:rPr lang="en-US" baseline="0" dirty="0" smtClean="0"/>
              <a:t> of a reference cosine lobe.</a:t>
            </a:r>
          </a:p>
          <a:p>
            <a:endParaRPr lang="en-US" baseline="0" dirty="0" smtClean="0"/>
          </a:p>
          <a:p>
            <a:r>
              <a:rPr lang="en-US" dirty="0" smtClean="0"/>
              <a:t>Box basis sucks.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Quadratic is smooth and much better than box.</a:t>
            </a:r>
          </a:p>
          <a:p>
            <a:endParaRPr lang="en-US" dirty="0" smtClean="0"/>
          </a:p>
          <a:p>
            <a:r>
              <a:rPr lang="en-US" dirty="0" smtClean="0"/>
              <a:t>Doesn’t capture dark edges</a:t>
            </a:r>
            <a:r>
              <a:rPr lang="en-US" baseline="0" dirty="0" smtClean="0"/>
              <a:t>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67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Weighted</a:t>
            </a:r>
            <a:r>
              <a:rPr lang="en-US" baseline="0" dirty="0" smtClean="0"/>
              <a:t> b-spline looks really good.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Too expensive.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22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next higher order b-spline that works on a power</a:t>
            </a:r>
            <a:r>
              <a:rPr lang="en-US" baseline="0" dirty="0" smtClean="0"/>
              <a:t>-of-2 grid is the quadratic b-spline.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has a recurrence relation, which </a:t>
            </a:r>
            <a:r>
              <a:rPr lang="en-US" baseline="0" smtClean="0"/>
              <a:t>is shown.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54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 show a quadratic b-spline basis.</a:t>
            </a:r>
          </a:p>
          <a:p>
            <a:endParaRPr lang="en-US" dirty="0" smtClean="0"/>
          </a:p>
          <a:p>
            <a:r>
              <a:rPr lang="en-US" dirty="0" smtClean="0"/>
              <a:t>Ignore the edges.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98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modify the recurrence</a:t>
            </a:r>
            <a:r>
              <a:rPr lang="en-US" baseline="0" dirty="0" smtClean="0"/>
              <a:t> relation.</a:t>
            </a:r>
          </a:p>
          <a:p>
            <a:endParaRPr lang="en-US" baseline="0" dirty="0" smtClean="0"/>
          </a:p>
          <a:p>
            <a:r>
              <a:rPr lang="en-US" dirty="0" smtClean="0"/>
              <a:t>Weight points in the recurrence by the Jacobian.</a:t>
            </a:r>
          </a:p>
          <a:p>
            <a:endParaRPr lang="en-US" dirty="0" smtClean="0"/>
          </a:p>
          <a:p>
            <a:r>
              <a:rPr lang="en-US" dirty="0" smtClean="0"/>
              <a:t>Creates a kink in the basis functions that correspond to the kink in the Jacobian.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3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8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Offset defined in a polar frame</a:t>
            </a:r>
            <a:r>
              <a:rPr lang="en-US" baseline="0" dirty="0" smtClean="0"/>
              <a:t> shown on the right.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Bias from </a:t>
            </a:r>
            <a:r>
              <a:rPr lang="en-US" baseline="0" dirty="0" err="1" smtClean="0"/>
              <a:t>jacobian</a:t>
            </a:r>
            <a:r>
              <a:rPr lang="en-US" baseline="0" dirty="0" smtClean="0"/>
              <a:t> is factored out and added later. Fitting to a large difference from Jacobian would reduce accuracy of other differences. Want as close to constant as possible.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Weights are normalized in the </a:t>
            </a:r>
            <a:r>
              <a:rPr lang="en-US" baseline="0" dirty="0" err="1" smtClean="0"/>
              <a:t>shader</a:t>
            </a:r>
            <a:r>
              <a:rPr lang="en-US" baseline="0" dirty="0" smtClean="0"/>
              <a:t>, so don’t need to sum to 1 in the table. Normalization is difficult to do without introducing asymmetry.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26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define</a:t>
            </a:r>
            <a:r>
              <a:rPr lang="en-US" baseline="0" dirty="0" smtClean="0"/>
              <a:t> the polynomials on the cube faces.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face is parameterized from -1 to 1 in Theta.</a:t>
            </a:r>
          </a:p>
          <a:p>
            <a:endParaRPr lang="en-US" dirty="0" smtClean="0"/>
          </a:p>
          <a:p>
            <a:r>
              <a:rPr lang="en-US" dirty="0" smtClean="0"/>
              <a:t>Sum of odd monomials</a:t>
            </a:r>
            <a:r>
              <a:rPr lang="en-US" baseline="0" dirty="0" smtClean="0"/>
              <a:t> == 0 for continuity.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Phi is -1 to 1 on the sides, and goes to 0 at the poles. Causes a reflection and is continuous (but not smooth) at top and bottom.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Hack to avoid needing an extra degree of freedom. Not very important because top and bottom have very little weight, as you will see.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material roughness values.</a:t>
            </a:r>
          </a:p>
          <a:p>
            <a:endParaRPr lang="en-US" dirty="0" smtClean="0"/>
          </a:p>
          <a:p>
            <a:r>
              <a:rPr lang="en-US" dirty="0" smtClean="0"/>
              <a:t>GGX filter.</a:t>
            </a:r>
          </a:p>
          <a:p>
            <a:endParaRPr lang="en-US" dirty="0" smtClean="0"/>
          </a:p>
          <a:p>
            <a:r>
              <a:rPr lang="en-US" dirty="0" err="1" smtClean="0"/>
              <a:t>Mipmap</a:t>
            </a:r>
            <a:r>
              <a:rPr lang="en-US" dirty="0" smtClean="0"/>
              <a:t> hierarchy.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5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important thing is for solutions to change smoothly.</a:t>
            </a:r>
          </a:p>
          <a:p>
            <a:endParaRPr lang="en-US" dirty="0" smtClean="0"/>
          </a:p>
          <a:p>
            <a:r>
              <a:rPr lang="en-US" dirty="0" smtClean="0"/>
              <a:t>Approaching poles, the tangent frame changes very quickly, and has</a:t>
            </a:r>
            <a:r>
              <a:rPr lang="en-US" baseline="0" dirty="0" smtClean="0"/>
              <a:t> a singularity at the poles themselves.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Want to remove the singularities.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088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Solution:</a:t>
            </a:r>
            <a:r>
              <a:rPr lang="en-US" baseline="0" dirty="0" smtClean="0"/>
              <a:t> use multiple overlapping tangent frames.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2 would be enough to get rid of singularities, but would not be symmetric.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 is symmetric, one for each cardinal axis.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Small transition region </a:t>
            </a:r>
            <a:r>
              <a:rPr lang="en-US" baseline="0" smtClean="0"/>
              <a:t>for continuity.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7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0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Notation</a:t>
            </a:r>
            <a:r>
              <a:rPr lang="en-US" baseline="0" dirty="0" smtClean="0"/>
              <a:t> is that Nx3 means N samples in each of the 3 frames.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of those samples have no contribution, so on average about 2.5 times N samples are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72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of our example</a:t>
            </a:r>
            <a:r>
              <a:rPr lang="en-US" baseline="0" dirty="0" smtClean="0"/>
              <a:t> images comparing IS to our method use quad 8x3 and IS 32.</a:t>
            </a:r>
          </a:p>
          <a:p>
            <a:endParaRPr lang="en-US" baseline="0" dirty="0" smtClean="0"/>
          </a:p>
          <a:p>
            <a:r>
              <a:rPr lang="en-US" baseline="0" smtClean="0"/>
              <a:t>These </a:t>
            </a:r>
            <a:r>
              <a:rPr lang="en-US" baseline="0" dirty="0" smtClean="0"/>
              <a:t>methods take equal time and high enough error that the differences are easily visible.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09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Simplest numeric integration is a regular grid.</a:t>
            </a:r>
          </a:p>
          <a:p>
            <a:endParaRPr lang="en-US" dirty="0" smtClean="0"/>
          </a:p>
          <a:p>
            <a:r>
              <a:rPr lang="en-US" dirty="0" smtClean="0"/>
              <a:t>Too many samples in areas of function with low contribution.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631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Importance sampling has</a:t>
            </a:r>
            <a:r>
              <a:rPr lang="en-US" baseline="0" dirty="0" smtClean="0"/>
              <a:t> sampling probability proportional to value of the function.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Quasi-Monte-Carlo distribution.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low sample counts the </a:t>
            </a:r>
            <a:r>
              <a:rPr lang="en-US" baseline="0" smtClean="0"/>
              <a:t>center is shifted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07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Instead of point samples, want</a:t>
            </a:r>
            <a:r>
              <a:rPr lang="en-US" baseline="0" dirty="0" smtClean="0"/>
              <a:t> samples to cover an area.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Krivanek</a:t>
            </a:r>
            <a:r>
              <a:rPr lang="en-US" baseline="0" dirty="0" smtClean="0"/>
              <a:t> and Colbert suggest trilinear sampling a </a:t>
            </a:r>
            <a:r>
              <a:rPr lang="en-US" baseline="0" dirty="0" err="1" smtClean="0"/>
              <a:t>mip</a:t>
            </a:r>
            <a:r>
              <a:rPr lang="en-US" baseline="0" dirty="0" smtClean="0"/>
              <a:t>-mapped texture to control sample size.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81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equation</a:t>
            </a:r>
            <a:r>
              <a:rPr lang="en-US" baseline="0" dirty="0" smtClean="0"/>
              <a:t> for reflected light in the GGX reflection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86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material roughness values.</a:t>
            </a:r>
          </a:p>
          <a:p>
            <a:endParaRPr lang="en-US" dirty="0" smtClean="0"/>
          </a:p>
          <a:p>
            <a:r>
              <a:rPr lang="en-US" dirty="0" smtClean="0"/>
              <a:t>GGX filter.</a:t>
            </a:r>
          </a:p>
          <a:p>
            <a:endParaRPr lang="en-US" dirty="0" smtClean="0"/>
          </a:p>
          <a:p>
            <a:r>
              <a:rPr lang="en-US" dirty="0" err="1" smtClean="0"/>
              <a:t>Mipmap</a:t>
            </a:r>
            <a:r>
              <a:rPr lang="en-US" dirty="0" smtClean="0"/>
              <a:t> hierarchy.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77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r>
              <a:rPr lang="en-US" baseline="0" dirty="0" smtClean="0"/>
              <a:t> cheat hardcore with a “split-sum approximation”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15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is that</a:t>
            </a:r>
            <a:r>
              <a:rPr lang="en-US" baseline="0" dirty="0" smtClean="0"/>
              <a:t> we only need to evaluate the integral of the light-field L times the </a:t>
            </a:r>
            <a:r>
              <a:rPr lang="en-US" baseline="0" dirty="0" err="1" smtClean="0"/>
              <a:t>microfacet</a:t>
            </a:r>
            <a:r>
              <a:rPr lang="en-US" baseline="0" dirty="0" smtClean="0"/>
              <a:t> normal distribution 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109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Having error at very low resolutions is okay,</a:t>
            </a:r>
            <a:r>
              <a:rPr lang="en-US" baseline="0" dirty="0" smtClean="0"/>
              <a:t> because interpolation smooths things out.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Normalizing</a:t>
            </a:r>
            <a:r>
              <a:rPr lang="en-US" baseline="0" dirty="0" smtClean="0"/>
              <a:t> high-resolutions needs a smooth function. </a:t>
            </a:r>
            <a:r>
              <a:rPr lang="en-US" dirty="0" smtClean="0"/>
              <a:t>We</a:t>
            </a:r>
            <a:r>
              <a:rPr lang="en-US" baseline="0" dirty="0" smtClean="0"/>
              <a:t> use SH in one title to normalize by irradiance.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299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Coarser approximation</a:t>
            </a:r>
            <a:r>
              <a:rPr lang="en-US" baseline="0" dirty="0" smtClean="0"/>
              <a:t> has some artifacts, but basically has the same shape as weighted.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Being smooth is not important. Need to capture total energy and be consistent between neighbors.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18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Typically, </a:t>
            </a:r>
            <a:r>
              <a:rPr lang="en-US" dirty="0" err="1" smtClean="0"/>
              <a:t>mipmaps</a:t>
            </a:r>
            <a:r>
              <a:rPr lang="en-US" dirty="0" smtClean="0"/>
              <a:t> are generated with a box function.</a:t>
            </a:r>
          </a:p>
          <a:p>
            <a:endParaRPr lang="en-US" dirty="0" smtClean="0"/>
          </a:p>
          <a:p>
            <a:r>
              <a:rPr lang="en-US" dirty="0" smtClean="0"/>
              <a:t>Uses</a:t>
            </a:r>
            <a:r>
              <a:rPr lang="en-US" baseline="0" dirty="0" smtClean="0"/>
              <a:t> the fact that box functions are 0-order b-splines and have a recurrence relation.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Box functions are not very good because they don’t match the shape of the filter very well. Not smooth.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799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 to</a:t>
            </a:r>
            <a:r>
              <a:rPr lang="en-US" baseline="0" dirty="0" smtClean="0"/>
              <a:t> evaluate in a </a:t>
            </a:r>
            <a:r>
              <a:rPr lang="en-US" baseline="0" dirty="0" err="1" smtClean="0"/>
              <a:t>shader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4 bilinear samples (shown in red).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Hardware takes care of sampling over cube face boundaries (shown in green).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549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</a:t>
            </a:r>
          </a:p>
          <a:p>
            <a:endParaRPr lang="en-US" dirty="0" smtClean="0"/>
          </a:p>
          <a:p>
            <a:r>
              <a:rPr lang="en-US" dirty="0" smtClean="0"/>
              <a:t>The rest of my talk</a:t>
            </a:r>
            <a:r>
              <a:rPr lang="en-US" baseline="0" dirty="0" smtClean="0"/>
              <a:t> shows how we answered those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3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existing methods.</a:t>
            </a:r>
          </a:p>
          <a:p>
            <a:endParaRPr lang="en-US" dirty="0" smtClean="0"/>
          </a:p>
          <a:p>
            <a:r>
              <a:rPr lang="en-US" dirty="0" smtClean="0"/>
              <a:t>We compare</a:t>
            </a:r>
            <a:r>
              <a:rPr lang="en-US" baseline="0" dirty="0" smtClean="0"/>
              <a:t> against the last method: Importance Sampling.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93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 smtClean="0"/>
              <a:t>3 </a:t>
            </a:r>
            <a:r>
              <a:rPr lang="en-US" dirty="0" err="1" smtClean="0"/>
              <a:t>roughnesses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First I show importance</a:t>
            </a:r>
            <a:r>
              <a:rPr lang="en-US" baseline="0" dirty="0" smtClean="0"/>
              <a:t> sampling, then reference, then our new method.</a:t>
            </a:r>
          </a:p>
          <a:p>
            <a:endParaRPr lang="en-US" dirty="0" smtClean="0"/>
          </a:p>
          <a:p>
            <a:r>
              <a:rPr lang="en-US" dirty="0" smtClean="0"/>
              <a:t>Equal time comparison between importance sampling and our method.</a:t>
            </a:r>
          </a:p>
          <a:p>
            <a:endParaRPr lang="en-US" dirty="0" smtClean="0"/>
          </a:p>
          <a:p>
            <a:r>
              <a:rPr lang="en-US" baseline="0" dirty="0" smtClean="0"/>
              <a:t>Can flip between reference.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26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importance sampled image is much hazier than reference.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02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method matches reference quite closely.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72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contribution is to show that you can do a better job by optimizing for</a:t>
            </a:r>
            <a:r>
              <a:rPr lang="en-US" baseline="0" dirty="0" smtClean="0"/>
              <a:t> the best sample positions, sizes, and weights.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2037B-E1F6-4A66-B870-D70BC5D9EC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6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4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2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9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9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8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0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4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3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5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2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25D5D-E010-4F99-BAD7-E1E5B94F72CA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97747-B2F9-4E0B-BA6C-6851F5A8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2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Fast Filtering of </a:t>
            </a:r>
            <a:br>
              <a:rPr lang="en-US" dirty="0" smtClean="0"/>
            </a:br>
            <a:r>
              <a:rPr lang="en-US" dirty="0" smtClean="0"/>
              <a:t>Reflection Probes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Josiah Manson and Peter-Pike Sloan</a:t>
            </a:r>
          </a:p>
          <a:p>
            <a:r>
              <a:rPr lang="en-US" dirty="0" smtClean="0"/>
              <a:t>Presented by Josiah Manson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9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17785" y="1969646"/>
            <a:ext cx="5657850" cy="962025"/>
            <a:chOff x="3117785" y="1969646"/>
            <a:chExt cx="5657850" cy="9620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785" y="1969646"/>
              <a:ext cx="5657850" cy="9620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1838" y="2241091"/>
              <a:ext cx="266700" cy="28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44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785" y="1969646"/>
            <a:ext cx="5657850" cy="96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838" y="2241091"/>
            <a:ext cx="266700" cy="285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84776" y="1969645"/>
            <a:ext cx="1754155" cy="88552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0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785" y="1969646"/>
            <a:ext cx="5657850" cy="96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838" y="2241091"/>
            <a:ext cx="266700" cy="285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67536" y="2259753"/>
            <a:ext cx="307910" cy="3621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71675" y="4134634"/>
            <a:ext cx="8140356" cy="523220"/>
            <a:chOff x="1971675" y="4881079"/>
            <a:chExt cx="8140356" cy="5232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1675" y="5011902"/>
              <a:ext cx="304800" cy="3238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41287" y="4881079"/>
              <a:ext cx="7870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/>
                  </a:solidFill>
                </a:rPr>
                <a:t>are a function of the tabulated sampling parameters.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29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785" y="1969646"/>
            <a:ext cx="5657850" cy="962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621" y="2974625"/>
            <a:ext cx="4248150" cy="990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93306" y="4846821"/>
            <a:ext cx="8706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 optimize sampling parameters to minimize the      error.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269" y="4927068"/>
            <a:ext cx="381000" cy="400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447" y="3286125"/>
            <a:ext cx="266700" cy="285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838" y="2241091"/>
            <a:ext cx="26670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Tail is important: </a:t>
            </a:r>
            <a:r>
              <a:rPr lang="en-US" dirty="0" smtClean="0"/>
              <a:t>L</a:t>
            </a:r>
            <a:r>
              <a:rPr lang="en-US" baseline="-25000" dirty="0"/>
              <a:t>1</a:t>
            </a:r>
            <a:r>
              <a:rPr lang="en-US" dirty="0" smtClean="0"/>
              <a:t> vs L</a:t>
            </a:r>
            <a:r>
              <a:rPr lang="en-US" baseline="-25000" dirty="0" smtClean="0"/>
              <a:t>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1578494"/>
            <a:ext cx="9631272" cy="494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28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learned: Independent </a:t>
            </a:r>
            <a:r>
              <a:rPr lang="en-US" dirty="0" err="1" smtClean="0"/>
              <a:t>texels</a:t>
            </a:r>
            <a:r>
              <a:rPr lang="en-US" dirty="0" smtClean="0"/>
              <a:t> are bad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41" y="1428942"/>
            <a:ext cx="4572000" cy="45063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3228" y="599702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Reference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21" y="1428943"/>
            <a:ext cx="4572000" cy="4499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2182" y="6006353"/>
            <a:ext cx="5144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Independently solved </a:t>
            </a:r>
            <a:r>
              <a:rPr lang="en-US" sz="2800" dirty="0" err="1" smtClean="0"/>
              <a:t>texels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38208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learned: Independent </a:t>
            </a:r>
            <a:r>
              <a:rPr lang="en-US" dirty="0" err="1" smtClean="0"/>
              <a:t>texels</a:t>
            </a:r>
            <a:r>
              <a:rPr lang="en-US" dirty="0" smtClean="0"/>
              <a:t> are bad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41" y="1428942"/>
            <a:ext cx="4572000" cy="45063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3228" y="599702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Reference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21" y="1428943"/>
            <a:ext cx="4572000" cy="4499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2182" y="6006353"/>
            <a:ext cx="5144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Independently solved </a:t>
            </a:r>
            <a:r>
              <a:rPr lang="en-US" sz="2800" dirty="0" err="1" smtClean="0"/>
              <a:t>texels</a:t>
            </a:r>
            <a:endParaRPr lang="en-US" sz="2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155576" y="2716306"/>
            <a:ext cx="1183342" cy="19094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55832" y="2719413"/>
            <a:ext cx="1183342" cy="19094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22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learned: Independent </a:t>
            </a:r>
            <a:r>
              <a:rPr lang="en-US" dirty="0" err="1" smtClean="0"/>
              <a:t>texels</a:t>
            </a:r>
            <a:r>
              <a:rPr lang="en-US" dirty="0" smtClean="0"/>
              <a:t> are bad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15" y="1502130"/>
            <a:ext cx="9529763" cy="50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07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Two-pass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Downsample</a:t>
            </a:r>
            <a:r>
              <a:rPr lang="en-US" dirty="0" smtClean="0"/>
              <a:t> intermediate </a:t>
            </a:r>
            <a:r>
              <a:rPr lang="en-US" dirty="0" err="1" smtClean="0"/>
              <a:t>mipmap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Evaluate </a:t>
            </a:r>
            <a:r>
              <a:rPr lang="en-US" dirty="0" smtClean="0"/>
              <a:t>GGX by sampling </a:t>
            </a:r>
            <a:r>
              <a:rPr lang="en-US" dirty="0" err="1" smtClean="0"/>
              <a:t>mipmap</a:t>
            </a:r>
            <a:endParaRPr lang="en-US" dirty="0" smtClean="0"/>
          </a:p>
          <a:p>
            <a:pPr lvl="1"/>
            <a:r>
              <a:rPr lang="en-US" dirty="0" err="1" smtClean="0"/>
              <a:t>Precalculated</a:t>
            </a:r>
            <a:r>
              <a:rPr lang="en-US" dirty="0" smtClean="0"/>
              <a:t> table of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8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 1: Create </a:t>
            </a:r>
            <a:r>
              <a:rPr lang="en-US" dirty="0" err="1" smtClean="0"/>
              <a:t>mipmap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Glossy reflections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" y="1526389"/>
            <a:ext cx="11934246" cy="4823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1305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Reconstructions of cosine lobe on cube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2" y="1352270"/>
            <a:ext cx="4228904" cy="483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35" y="1836922"/>
            <a:ext cx="3794635" cy="3808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6741" y="618620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Reference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94540" y="618620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Reference on sphere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1082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Reconstructions of cosine lobe on cube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2" y="1352270"/>
            <a:ext cx="4228904" cy="483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02" y="1352270"/>
            <a:ext cx="4228902" cy="4833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6741" y="618620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Reference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94540" y="618620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Box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1830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Reconstructions of cosine lobe on cube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2" y="1352270"/>
            <a:ext cx="4228904" cy="483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02" y="1352271"/>
            <a:ext cx="4228902" cy="4833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6741" y="618620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Reference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94540" y="618620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Quadratic b-spline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0899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Reconstructions of cosine lobe on cube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2" y="1352270"/>
            <a:ext cx="4228904" cy="483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02" y="1352271"/>
            <a:ext cx="4228902" cy="4833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6741" y="618620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Reference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94540" y="618620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Weighted b-spline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9347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Mipmap</a:t>
            </a:r>
            <a:r>
              <a:rPr lang="en-US" dirty="0" smtClean="0"/>
              <a:t> recurrence: Quadratic b-spline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4" y="2400541"/>
            <a:ext cx="7377726" cy="3647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54" y="2653258"/>
            <a:ext cx="2905228" cy="2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3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Quadratic </a:t>
            </a:r>
            <a:r>
              <a:rPr lang="en-US" dirty="0" smtClean="0"/>
              <a:t>b-spline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5" y="2565232"/>
            <a:ext cx="6205999" cy="3162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93" y="2570675"/>
            <a:ext cx="6205999" cy="3162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136" y="2302329"/>
            <a:ext cx="979712" cy="372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85707" y="2051559"/>
            <a:ext cx="1170213" cy="372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398327" y="2171302"/>
            <a:ext cx="793674" cy="372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02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Weighted quadratic </a:t>
            </a:r>
            <a:r>
              <a:rPr lang="en-US" dirty="0" smtClean="0"/>
              <a:t>b-spline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5" y="2565232"/>
            <a:ext cx="6205999" cy="31622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94" y="2570675"/>
            <a:ext cx="6205997" cy="31622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136" y="2302329"/>
            <a:ext cx="979712" cy="372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85707" y="2051559"/>
            <a:ext cx="1170213" cy="372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398327" y="2171302"/>
            <a:ext cx="793674" cy="372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1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 2: Sample from </a:t>
            </a:r>
            <a:r>
              <a:rPr lang="en-US" dirty="0" err="1" smtClean="0"/>
              <a:t>mipmap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160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1720" y="1583477"/>
            <a:ext cx="1172611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Table = (N taps)×(3 frames)×(5 parameters)×(3 polynomial coefficients</a:t>
            </a:r>
            <a:r>
              <a:rPr lang="en-US" sz="2800" dirty="0" smtClean="0"/>
              <a:t>)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5 parameters per tap</a:t>
            </a:r>
            <a:endParaRPr lang="en-US" sz="3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float3</a:t>
            </a:r>
            <a:r>
              <a:rPr lang="en-US" sz="3200" dirty="0" smtClean="0"/>
              <a:t>: &lt;</a:t>
            </a:r>
            <a:r>
              <a:rPr lang="en-US" sz="3200" dirty="0" err="1" smtClean="0"/>
              <a:t>x,y,z</a:t>
            </a:r>
            <a:r>
              <a:rPr lang="en-US" sz="3200" dirty="0" smtClean="0"/>
              <a:t>&gt; </a:t>
            </a:r>
            <a:r>
              <a:rPr lang="en-US" sz="3200" dirty="0" smtClean="0"/>
              <a:t>coordinate</a:t>
            </a:r>
            <a:endParaRPr lang="en-US" sz="32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Polar </a:t>
            </a:r>
            <a:r>
              <a:rPr lang="en-US" sz="3200" dirty="0" smtClean="0"/>
              <a:t>tangent frame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float</a:t>
            </a:r>
            <a:r>
              <a:rPr lang="en-US" sz="3200" dirty="0" smtClean="0"/>
              <a:t>: </a:t>
            </a:r>
            <a:r>
              <a:rPr lang="en-US" sz="3200" dirty="0" err="1" smtClean="0"/>
              <a:t>mip</a:t>
            </a:r>
            <a:r>
              <a:rPr lang="en-US" sz="3200" dirty="0" smtClean="0"/>
              <a:t>-level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Implicit bias from Jacobian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</a:rPr>
              <a:t>float</a:t>
            </a:r>
            <a:r>
              <a:rPr lang="en-US" sz="3200" dirty="0" smtClean="0"/>
              <a:t>: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Polynomial expression for each </a:t>
            </a:r>
            <a:r>
              <a:rPr lang="en-US" sz="3200" dirty="0" smtClean="0"/>
              <a:t>parameter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P(</a:t>
            </a:r>
            <a:r>
              <a:rPr lang="el-GR" sz="3200" dirty="0" smtClean="0"/>
              <a:t>θ</a:t>
            </a:r>
            <a:r>
              <a:rPr lang="en-US" sz="3200" dirty="0" smtClean="0"/>
              <a:t>,</a:t>
            </a:r>
            <a:r>
              <a:rPr lang="az-Cyrl-AZ" sz="3200" dirty="0" smtClean="0"/>
              <a:t>Ф</a:t>
            </a:r>
            <a:r>
              <a:rPr lang="en-US" sz="3200" dirty="0" smtClean="0"/>
              <a:t>) = a + b</a:t>
            </a:r>
            <a:r>
              <a:rPr lang="el-GR" sz="3200" dirty="0" smtClean="0"/>
              <a:t>θ</a:t>
            </a:r>
            <a:r>
              <a:rPr lang="en-US" sz="3200" baseline="30000" dirty="0" smtClean="0"/>
              <a:t>2 </a:t>
            </a:r>
            <a:r>
              <a:rPr lang="en-US" sz="3200" dirty="0" smtClean="0"/>
              <a:t>+ c</a:t>
            </a:r>
            <a:r>
              <a:rPr lang="az-Cyrl-AZ" sz="3200" dirty="0" smtClean="0"/>
              <a:t>Ф</a:t>
            </a:r>
            <a:r>
              <a:rPr lang="en-US" sz="3200" baseline="30000" dirty="0" smtClean="0"/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61" y="1976275"/>
            <a:ext cx="4264171" cy="4069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output </a:t>
            </a:r>
            <a:r>
              <a:rPr lang="en-US" dirty="0" err="1" smtClean="0"/>
              <a:t>texels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9828" y="6573107"/>
            <a:ext cx="6500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R. Brews, http://en.citizendium.org/wiki/File:Earth_coordinates.png, Creative Commons License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1865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 of polynomials on a cube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37" y="1825625"/>
            <a:ext cx="4833726" cy="4351338"/>
          </a:xfrm>
        </p:spPr>
      </p:pic>
    </p:spTree>
    <p:extLst>
      <p:ext uri="{BB962C8B-B14F-4D97-AF65-F5344CB8AC3E}">
        <p14:creationId xmlns:p14="http://schemas.microsoft.com/office/powerpoint/2010/main" val="247669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Glossy reflections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" y="1526389"/>
            <a:ext cx="11934246" cy="4823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9" y="3047314"/>
            <a:ext cx="1954030" cy="19463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64" y="3047314"/>
            <a:ext cx="1954030" cy="19463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71" y="3047314"/>
            <a:ext cx="1954030" cy="1946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47" y="3047314"/>
            <a:ext cx="1954030" cy="1946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2" y="3053061"/>
            <a:ext cx="1954030" cy="19463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24" y="3047314"/>
            <a:ext cx="1954030" cy="19463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6670" y="5447088"/>
            <a:ext cx="10326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Reflection model  [</a:t>
            </a:r>
            <a:r>
              <a:rPr lang="en-US" sz="2000" dirty="0" smtClean="0">
                <a:solidFill>
                  <a:schemeClr val="accent1"/>
                </a:solidFill>
              </a:rPr>
              <a:t>Walter et al., “</a:t>
            </a:r>
            <a:r>
              <a:rPr lang="en-US" sz="2000" dirty="0" err="1" smtClean="0">
                <a:solidFill>
                  <a:schemeClr val="accent1"/>
                </a:solidFill>
              </a:rPr>
              <a:t>Microfacet</a:t>
            </a:r>
            <a:r>
              <a:rPr lang="en-US" sz="2000" dirty="0" smtClean="0">
                <a:solidFill>
                  <a:schemeClr val="accent1"/>
                </a:solidFill>
              </a:rPr>
              <a:t> models for refraction through rough surfaces,” 2007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]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85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Singularities at poles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4408" y="6601455"/>
            <a:ext cx="3891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http://clipartfreefor.com/files/1/29695_sphere-clipart.html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22" y="1869130"/>
            <a:ext cx="4264172" cy="4069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0173">
            <a:off x="6985416" y="2498033"/>
            <a:ext cx="3568739" cy="3533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53841" y="6603087"/>
            <a:ext cx="6500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R. Brews, http://en.citizendium.org/wiki/File:Earth_coordinates.png, Creative Commons License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02558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Singularity at poles: Blend 3 frames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5" y="1371601"/>
            <a:ext cx="3993500" cy="2995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91" y="1371601"/>
            <a:ext cx="3993500" cy="2995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78" y="2516444"/>
            <a:ext cx="3993500" cy="2995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48" y="5192481"/>
            <a:ext cx="1611451" cy="15955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09" y="4695134"/>
            <a:ext cx="1611451" cy="15955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822" y="3916033"/>
            <a:ext cx="1611451" cy="15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64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16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Impulse response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73" y="2495637"/>
            <a:ext cx="3351853" cy="3364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3" y="2495635"/>
            <a:ext cx="3351853" cy="336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03" y="2495635"/>
            <a:ext cx="3351853" cy="3364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5719" y="1463625"/>
            <a:ext cx="630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Importance Sampling (32)</a:t>
            </a:r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372860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Center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391487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Edge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8410114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Corner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7321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Impulse response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73" y="2495637"/>
            <a:ext cx="3351853" cy="3364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3" y="2495635"/>
            <a:ext cx="3351853" cy="3364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03" y="2495635"/>
            <a:ext cx="3351853" cy="3364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5719" y="1463625"/>
            <a:ext cx="630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Reference</a:t>
            </a:r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372860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Center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391487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Edge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8410114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Corner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4573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Impulse response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73" y="2495637"/>
            <a:ext cx="3351853" cy="3364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3" y="2495635"/>
            <a:ext cx="3351853" cy="3364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03" y="2495635"/>
            <a:ext cx="3351853" cy="3364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5719" y="1463625"/>
            <a:ext cx="630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Our method (quad 8x3)</a:t>
            </a:r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372860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Center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391487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Edge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8410114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Corner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4569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49" y="365125"/>
            <a:ext cx="11003902" cy="1325563"/>
          </a:xfrm>
        </p:spPr>
        <p:txBody>
          <a:bodyPr/>
          <a:lstStyle/>
          <a:p>
            <a:r>
              <a:rPr lang="en-US" dirty="0" smtClean="0"/>
              <a:t>GGX </a:t>
            </a:r>
            <a:r>
              <a:rPr lang="en-US" dirty="0" smtClean="0"/>
              <a:t>L</a:t>
            </a:r>
            <a:r>
              <a:rPr lang="en-US" baseline="-25000" dirty="0" smtClean="0"/>
              <a:t>1</a:t>
            </a:r>
            <a:r>
              <a:rPr lang="en-US" dirty="0" smtClean="0"/>
              <a:t> error </a:t>
            </a:r>
            <a:r>
              <a:rPr lang="en-US" dirty="0" smtClean="0"/>
              <a:t>&amp; time vs. importance </a:t>
            </a:r>
            <a:r>
              <a:rPr lang="en-US" dirty="0"/>
              <a:t>s</a:t>
            </a:r>
            <a:r>
              <a:rPr lang="en-US" dirty="0" smtClean="0"/>
              <a:t>ampling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2029116"/>
            <a:ext cx="9715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32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49" y="365125"/>
            <a:ext cx="11003902" cy="1325563"/>
          </a:xfrm>
        </p:spPr>
        <p:txBody>
          <a:bodyPr/>
          <a:lstStyle/>
          <a:p>
            <a:r>
              <a:rPr lang="en-US" dirty="0"/>
              <a:t>GGX L</a:t>
            </a:r>
            <a:r>
              <a:rPr lang="en-US" baseline="-25000" dirty="0"/>
              <a:t>1</a:t>
            </a:r>
            <a:r>
              <a:rPr lang="en-US" dirty="0"/>
              <a:t> error &amp; time vs. importance sampling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2029116"/>
            <a:ext cx="9715500" cy="3228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2939" y="3881535"/>
            <a:ext cx="4870579" cy="42920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62057" y="2547257"/>
            <a:ext cx="4198776" cy="41054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56043" y="4771051"/>
            <a:ext cx="4870579" cy="42920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166" y="3436780"/>
            <a:ext cx="4198776" cy="41054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44147" y="5596519"/>
            <a:ext cx="710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Equal times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>
            <a:stCxn id="4" idx="3"/>
          </p:cNvCxnSpPr>
          <p:nvPr/>
        </p:nvCxnSpPr>
        <p:spPr>
          <a:xfrm flipV="1">
            <a:off x="6223518" y="2724539"/>
            <a:ext cx="438539" cy="13716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3"/>
            <a:endCxn id="7" idx="1"/>
          </p:cNvCxnSpPr>
          <p:nvPr/>
        </p:nvCxnSpPr>
        <p:spPr>
          <a:xfrm flipV="1">
            <a:off x="6226622" y="3642054"/>
            <a:ext cx="438544" cy="134360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053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49" y="365125"/>
            <a:ext cx="11003902" cy="1325563"/>
          </a:xfrm>
        </p:spPr>
        <p:txBody>
          <a:bodyPr/>
          <a:lstStyle/>
          <a:p>
            <a:r>
              <a:rPr lang="en-US" dirty="0"/>
              <a:t>GGX L</a:t>
            </a:r>
            <a:r>
              <a:rPr lang="en-US" baseline="-25000" dirty="0"/>
              <a:t>1</a:t>
            </a:r>
            <a:r>
              <a:rPr lang="en-US" dirty="0"/>
              <a:t> error &amp; time vs. importance sampling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029116"/>
            <a:ext cx="9715500" cy="3228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2939" y="3901045"/>
            <a:ext cx="4870579" cy="39018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62057" y="3909522"/>
            <a:ext cx="4198776" cy="37322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56043" y="4790561"/>
            <a:ext cx="4870579" cy="39018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166" y="4799045"/>
            <a:ext cx="4198776" cy="3732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56046" y="4352027"/>
            <a:ext cx="4870579" cy="39018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65164" y="4360504"/>
            <a:ext cx="4198776" cy="373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44147" y="5596519"/>
            <a:ext cx="710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Equal errors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>
            <a:endCxn id="5" idx="1"/>
          </p:cNvCxnSpPr>
          <p:nvPr/>
        </p:nvCxnSpPr>
        <p:spPr>
          <a:xfrm flipV="1">
            <a:off x="6223518" y="4096135"/>
            <a:ext cx="438539" cy="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7" idx="1"/>
          </p:cNvCxnSpPr>
          <p:nvPr/>
        </p:nvCxnSpPr>
        <p:spPr>
          <a:xfrm>
            <a:off x="6226622" y="4985656"/>
            <a:ext cx="438544" cy="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3"/>
            <a:endCxn id="9" idx="1"/>
          </p:cNvCxnSpPr>
          <p:nvPr/>
        </p:nvCxnSpPr>
        <p:spPr>
          <a:xfrm flipV="1">
            <a:off x="6226625" y="4547117"/>
            <a:ext cx="438539" cy="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sampling (32)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94" y="1355275"/>
            <a:ext cx="7197011" cy="5397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2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Glossy reflections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" y="1526389"/>
            <a:ext cx="11934246" cy="4823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9" y="3047314"/>
            <a:ext cx="1954030" cy="19463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64" y="3047314"/>
            <a:ext cx="1954030" cy="19463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71" y="3047314"/>
            <a:ext cx="1954030" cy="1946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47" y="3047314"/>
            <a:ext cx="1954030" cy="1946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2" y="3053061"/>
            <a:ext cx="1954030" cy="19463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24" y="3047314"/>
            <a:ext cx="1954030" cy="19463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6670" y="5447088"/>
            <a:ext cx="10326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Reflection model  [</a:t>
            </a:r>
            <a:r>
              <a:rPr lang="en-US" sz="2000" dirty="0" smtClean="0">
                <a:solidFill>
                  <a:schemeClr val="accent1"/>
                </a:solidFill>
              </a:rPr>
              <a:t>Walter et al., “</a:t>
            </a:r>
            <a:r>
              <a:rPr lang="en-US" sz="2000" dirty="0" err="1" smtClean="0">
                <a:solidFill>
                  <a:schemeClr val="accent1"/>
                </a:solidFill>
              </a:rPr>
              <a:t>Microfacet</a:t>
            </a:r>
            <a:r>
              <a:rPr lang="en-US" sz="2000" dirty="0" smtClean="0">
                <a:solidFill>
                  <a:schemeClr val="accent1"/>
                </a:solidFill>
              </a:rPr>
              <a:t> models for refraction through rough surfaces,” 2007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]</a:t>
            </a:r>
          </a:p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Real-time approx. [</a:t>
            </a:r>
            <a:r>
              <a:rPr lang="en-US" sz="2000" dirty="0" smtClean="0">
                <a:solidFill>
                  <a:schemeClr val="accent1"/>
                </a:solidFill>
              </a:rPr>
              <a:t>Karis, “Real shading in unreal engine 4,” 2013 SIGGRAPH Course Notes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]</a:t>
            </a:r>
          </a:p>
        </p:txBody>
      </p:sp>
      <p:pic>
        <p:nvPicPr>
          <p:cNvPr id="1028" name="Picture 4" descr="https://upload.wikimedia.org/wikipedia/tr/thumb/0/0d/Frostbite_3_Logo..jpg/300px-Frostbite_3_Logo.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52" y="2197724"/>
            <a:ext cx="28575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profile_images/712671070172618753/Hi55fQD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3" y="2251617"/>
            <a:ext cx="2294156" cy="229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officialrtv.com/wp-content/uploads/2015/01/activision-log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16" y="2041293"/>
            <a:ext cx="47625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07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94" y="1355275"/>
            <a:ext cx="7197011" cy="5397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973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method (quad 8x3)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94" y="1355275"/>
            <a:ext cx="7197011" cy="5397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76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sampling (32)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94" y="1355275"/>
            <a:ext cx="7197011" cy="5397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3712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94" y="1355275"/>
            <a:ext cx="7197011" cy="5397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9301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method (quad 8x3)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94" y="1355275"/>
            <a:ext cx="7197011" cy="5397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7892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86754" y="2429436"/>
            <a:ext cx="8753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Acknowledgements</a:t>
            </a:r>
          </a:p>
          <a:p>
            <a:endParaRPr lang="en-US" sz="2400" dirty="0" smtClean="0"/>
          </a:p>
          <a:p>
            <a:r>
              <a:rPr lang="en-US" sz="2400" dirty="0" smtClean="0"/>
              <a:t>Thanks </a:t>
            </a:r>
            <a:r>
              <a:rPr lang="en-US" sz="2400" dirty="0"/>
              <a:t>to </a:t>
            </a:r>
            <a:r>
              <a:rPr lang="en-US" sz="2400" dirty="0" err="1"/>
              <a:t>Dimitar</a:t>
            </a:r>
            <a:r>
              <a:rPr lang="en-US" sz="2400" dirty="0"/>
              <a:t> </a:t>
            </a:r>
            <a:r>
              <a:rPr lang="en-US" sz="2400" dirty="0" err="1"/>
              <a:t>Lazarov</a:t>
            </a:r>
            <a:r>
              <a:rPr lang="en-US" sz="2400" dirty="0"/>
              <a:t>, </a:t>
            </a:r>
            <a:r>
              <a:rPr lang="en-US" sz="2400" dirty="0" err="1"/>
              <a:t>Padraic</a:t>
            </a:r>
            <a:r>
              <a:rPr lang="en-US" sz="2400" dirty="0"/>
              <a:t> Hennessy, Paul </a:t>
            </a:r>
            <a:r>
              <a:rPr lang="en-US" sz="2400" dirty="0" err="1" smtClean="0"/>
              <a:t>Malin</a:t>
            </a:r>
            <a:r>
              <a:rPr lang="en-US" sz="2400" dirty="0"/>
              <a:t>, Bruce </a:t>
            </a:r>
            <a:r>
              <a:rPr lang="en-US" sz="2400" dirty="0" err="1"/>
              <a:t>Wilkie</a:t>
            </a:r>
            <a:r>
              <a:rPr lang="en-US" sz="2400" dirty="0"/>
              <a:t>, </a:t>
            </a:r>
            <a:r>
              <a:rPr lang="en-US" sz="2400" dirty="0" smtClean="0"/>
              <a:t>and </a:t>
            </a:r>
            <a:r>
              <a:rPr lang="en-US" sz="2400" dirty="0" err="1"/>
              <a:t>Michał</a:t>
            </a:r>
            <a:r>
              <a:rPr lang="en-US" sz="2400" dirty="0"/>
              <a:t> </a:t>
            </a:r>
            <a:r>
              <a:rPr lang="en-US" sz="2400" dirty="0" err="1"/>
              <a:t>Iwanicki</a:t>
            </a:r>
            <a:r>
              <a:rPr lang="en-US" sz="2400" dirty="0"/>
              <a:t> for </a:t>
            </a:r>
            <a:r>
              <a:rPr lang="en-US" sz="2400" dirty="0" smtClean="0"/>
              <a:t>discussions and </a:t>
            </a:r>
            <a:r>
              <a:rPr lang="en-US" sz="2400" dirty="0"/>
              <a:t>help. Thanks to Peter </a:t>
            </a:r>
            <a:r>
              <a:rPr lang="en-US" sz="2400" dirty="0" err="1"/>
              <a:t>Sanitra</a:t>
            </a:r>
            <a:r>
              <a:rPr lang="en-US" sz="2400" dirty="0"/>
              <a:t> for HDR images </a:t>
            </a:r>
            <a:r>
              <a:rPr lang="en-US" sz="2400" dirty="0" smtClean="0"/>
              <a:t>from http</a:t>
            </a:r>
            <a:r>
              <a:rPr lang="en-US" sz="2400" dirty="0"/>
              <a:t>://noemotionhdrs.net and permission to modify them.</a:t>
            </a:r>
          </a:p>
        </p:txBody>
      </p:sp>
    </p:spTree>
    <p:extLst>
      <p:ext uri="{BB962C8B-B14F-4D97-AF65-F5344CB8AC3E}">
        <p14:creationId xmlns:p14="http://schemas.microsoft.com/office/powerpoint/2010/main" val="2826875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approximation of integral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2860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Raster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" y="1884291"/>
            <a:ext cx="3835151" cy="399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931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approximation of integral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2860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Raster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91487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Importance Sample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24" y="1884292"/>
            <a:ext cx="3835151" cy="3994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" y="1884291"/>
            <a:ext cx="3835151" cy="399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3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approximation of integral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24" y="1884292"/>
            <a:ext cx="3835151" cy="399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" y="1884291"/>
            <a:ext cx="3835151" cy="3994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860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Raster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91487" y="5913043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Importance Sample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39486" y="1351681"/>
            <a:ext cx="1171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Krivanek</a:t>
            </a:r>
            <a:r>
              <a:rPr lang="en-US" sz="2400" dirty="0" smtClean="0">
                <a:solidFill>
                  <a:schemeClr val="accent1"/>
                </a:solidFill>
              </a:rPr>
              <a:t> &amp; Colbert, “Real-time shading with filtered importance sampling,” 2008</a:t>
            </a:r>
            <a:r>
              <a:rPr lang="en-US" sz="24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016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2376487"/>
            <a:ext cx="7800975" cy="2105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5737" y="5542379"/>
            <a:ext cx="1232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Reflection model  [</a:t>
            </a:r>
            <a:r>
              <a:rPr lang="en-US" sz="2400" dirty="0" smtClean="0">
                <a:solidFill>
                  <a:schemeClr val="accent1"/>
                </a:solidFill>
              </a:rPr>
              <a:t>Walter et al., “</a:t>
            </a:r>
            <a:r>
              <a:rPr lang="en-US" sz="2400" dirty="0" err="1" smtClean="0">
                <a:solidFill>
                  <a:schemeClr val="accent1"/>
                </a:solidFill>
              </a:rPr>
              <a:t>Microfacet</a:t>
            </a:r>
            <a:r>
              <a:rPr lang="en-US" sz="2400" dirty="0" smtClean="0">
                <a:solidFill>
                  <a:schemeClr val="accent1"/>
                </a:solidFill>
              </a:rPr>
              <a:t> models for refraction through rough surfaces,” 2007</a:t>
            </a:r>
            <a:r>
              <a:rPr lang="en-US" sz="2400" dirty="0" smtClean="0"/>
              <a:t>]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2490" y="3396343"/>
            <a:ext cx="7707086" cy="1085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3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Kautz</a:t>
            </a:r>
            <a:r>
              <a:rPr lang="en-US" sz="2400" dirty="0" smtClean="0">
                <a:solidFill>
                  <a:schemeClr val="accent1"/>
                </a:solidFill>
              </a:rPr>
              <a:t> et al. “A unified approach to </a:t>
            </a:r>
            <a:r>
              <a:rPr lang="en-US" sz="2400" dirty="0" err="1" smtClean="0">
                <a:solidFill>
                  <a:schemeClr val="accent1"/>
                </a:solidFill>
              </a:rPr>
              <a:t>prefiltered</a:t>
            </a:r>
            <a:r>
              <a:rPr lang="en-US" sz="2400" dirty="0" smtClean="0">
                <a:solidFill>
                  <a:schemeClr val="accent1"/>
                </a:solidFill>
              </a:rPr>
              <a:t> environment maps,” 2000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Ramamoorthi</a:t>
            </a:r>
            <a:r>
              <a:rPr lang="en-US" sz="2400" dirty="0" smtClean="0">
                <a:solidFill>
                  <a:schemeClr val="accent1"/>
                </a:solidFill>
              </a:rPr>
              <a:t> &amp; Hanrahan, “An efficient representation for irradiance environment maps,” 2001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Ramamoorthi</a:t>
            </a:r>
            <a:r>
              <a:rPr lang="en-US" sz="2400" dirty="0" smtClean="0">
                <a:solidFill>
                  <a:schemeClr val="accent1"/>
                </a:solidFill>
              </a:rPr>
              <a:t> &amp; Hanrahan, “Frequency space environment map rendering,” 2001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Latta</a:t>
            </a:r>
            <a:r>
              <a:rPr lang="en-US" sz="2400" dirty="0" smtClean="0">
                <a:solidFill>
                  <a:schemeClr val="accent1"/>
                </a:solidFill>
              </a:rPr>
              <a:t> &amp; Kolb, “Homomorphic factorization of BRDF-based lighting computation,” 2002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Isodoro</a:t>
            </a:r>
            <a:r>
              <a:rPr lang="en-US" sz="2400" dirty="0" smtClean="0">
                <a:solidFill>
                  <a:schemeClr val="accent1"/>
                </a:solidFill>
              </a:rPr>
              <a:t> &amp; Mitchell, “Angular extent filtering with edge fixup for seamless </a:t>
            </a:r>
            <a:r>
              <a:rPr lang="en-US" sz="2400" dirty="0" err="1" smtClean="0">
                <a:solidFill>
                  <a:schemeClr val="accent1"/>
                </a:solidFill>
              </a:rPr>
              <a:t>cubemap</a:t>
            </a:r>
            <a:r>
              <a:rPr lang="en-US" sz="2400" dirty="0" smtClean="0">
                <a:solidFill>
                  <a:schemeClr val="accent1"/>
                </a:solidFill>
              </a:rPr>
              <a:t> filtering,” 2005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Krivanek</a:t>
            </a:r>
            <a:r>
              <a:rPr lang="en-US" sz="2400" dirty="0" smtClean="0">
                <a:solidFill>
                  <a:schemeClr val="accent1"/>
                </a:solidFill>
              </a:rPr>
              <a:t> &amp; Colbert, “Real-time shading with filtered importance sampling,” 2008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902563"/>
            <a:ext cx="274320" cy="273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5498658"/>
            <a:ext cx="274320" cy="273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705433"/>
            <a:ext cx="274320" cy="273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921539"/>
            <a:ext cx="274320" cy="2732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142759"/>
            <a:ext cx="274320" cy="2732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369093"/>
            <a:ext cx="274320" cy="2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33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2376487"/>
            <a:ext cx="7800975" cy="2105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5737" y="5542379"/>
            <a:ext cx="12327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Reflection model  [</a:t>
            </a:r>
            <a:r>
              <a:rPr lang="en-US" sz="2400" dirty="0" smtClean="0">
                <a:solidFill>
                  <a:schemeClr val="accent1"/>
                </a:solidFill>
              </a:rPr>
              <a:t>Walter et al., “</a:t>
            </a:r>
            <a:r>
              <a:rPr lang="en-US" sz="2400" dirty="0" err="1" smtClean="0">
                <a:solidFill>
                  <a:schemeClr val="accent1"/>
                </a:solidFill>
              </a:rPr>
              <a:t>Microfacet</a:t>
            </a:r>
            <a:r>
              <a:rPr lang="en-US" sz="2400" dirty="0" smtClean="0">
                <a:solidFill>
                  <a:schemeClr val="accent1"/>
                </a:solidFill>
              </a:rPr>
              <a:t> models for refraction through rough surfaces,” 2007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Real-time approx. [</a:t>
            </a:r>
            <a:r>
              <a:rPr lang="en-US" sz="2400" dirty="0" smtClean="0">
                <a:solidFill>
                  <a:schemeClr val="accent1"/>
                </a:solidFill>
              </a:rPr>
              <a:t>Karis, “Real shading in unreal engine 4,” 2013 SIGGRAPH Course Notes</a:t>
            </a:r>
            <a:r>
              <a:rPr lang="en-US" sz="24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09773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2376487"/>
            <a:ext cx="7800975" cy="210502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847461" y="2258008"/>
            <a:ext cx="8397551" cy="2435290"/>
          </a:xfrm>
          <a:custGeom>
            <a:avLst/>
            <a:gdLst>
              <a:gd name="connsiteX0" fmla="*/ 2062066 w 8397551"/>
              <a:gd name="connsiteY0" fmla="*/ 1156996 h 2435290"/>
              <a:gd name="connsiteX1" fmla="*/ 1791478 w 8397551"/>
              <a:gd name="connsiteY1" fmla="*/ 1931437 h 2435290"/>
              <a:gd name="connsiteX2" fmla="*/ 2024743 w 8397551"/>
              <a:gd name="connsiteY2" fmla="*/ 2341984 h 2435290"/>
              <a:gd name="connsiteX3" fmla="*/ 727788 w 8397551"/>
              <a:gd name="connsiteY3" fmla="*/ 2118049 h 2435290"/>
              <a:gd name="connsiteX4" fmla="*/ 0 w 8397551"/>
              <a:gd name="connsiteY4" fmla="*/ 46653 h 2435290"/>
              <a:gd name="connsiteX5" fmla="*/ 6214188 w 8397551"/>
              <a:gd name="connsiteY5" fmla="*/ 0 h 2435290"/>
              <a:gd name="connsiteX6" fmla="*/ 8397551 w 8397551"/>
              <a:gd name="connsiteY6" fmla="*/ 1334278 h 2435290"/>
              <a:gd name="connsiteX7" fmla="*/ 7959012 w 8397551"/>
              <a:gd name="connsiteY7" fmla="*/ 2435290 h 2435290"/>
              <a:gd name="connsiteX8" fmla="*/ 3909527 w 8397551"/>
              <a:gd name="connsiteY8" fmla="*/ 2183363 h 2435290"/>
              <a:gd name="connsiteX9" fmla="*/ 4161453 w 8397551"/>
              <a:gd name="connsiteY9" fmla="*/ 1632857 h 2435290"/>
              <a:gd name="connsiteX10" fmla="*/ 3965510 w 8397551"/>
              <a:gd name="connsiteY10" fmla="*/ 1203649 h 2435290"/>
              <a:gd name="connsiteX11" fmla="*/ 2062066 w 8397551"/>
              <a:gd name="connsiteY11" fmla="*/ 1156996 h 243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97551" h="2435290">
                <a:moveTo>
                  <a:pt x="2062066" y="1156996"/>
                </a:moveTo>
                <a:lnTo>
                  <a:pt x="1791478" y="1931437"/>
                </a:lnTo>
                <a:lnTo>
                  <a:pt x="2024743" y="2341984"/>
                </a:lnTo>
                <a:lnTo>
                  <a:pt x="727788" y="2118049"/>
                </a:lnTo>
                <a:lnTo>
                  <a:pt x="0" y="46653"/>
                </a:lnTo>
                <a:lnTo>
                  <a:pt x="6214188" y="0"/>
                </a:lnTo>
                <a:lnTo>
                  <a:pt x="8397551" y="1334278"/>
                </a:lnTo>
                <a:lnTo>
                  <a:pt x="7959012" y="2435290"/>
                </a:lnTo>
                <a:lnTo>
                  <a:pt x="3909527" y="2183363"/>
                </a:lnTo>
                <a:lnTo>
                  <a:pt x="4161453" y="1632857"/>
                </a:lnTo>
                <a:lnTo>
                  <a:pt x="3965510" y="1203649"/>
                </a:lnTo>
                <a:lnTo>
                  <a:pt x="2062066" y="1156996"/>
                </a:ln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5737" y="5542379"/>
            <a:ext cx="12327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Reflection model  [</a:t>
            </a:r>
            <a:r>
              <a:rPr lang="en-US" sz="2400" dirty="0" smtClean="0">
                <a:solidFill>
                  <a:schemeClr val="accent1"/>
                </a:solidFill>
              </a:rPr>
              <a:t>Walter et al., “</a:t>
            </a:r>
            <a:r>
              <a:rPr lang="en-US" sz="2400" dirty="0" err="1" smtClean="0">
                <a:solidFill>
                  <a:schemeClr val="accent1"/>
                </a:solidFill>
              </a:rPr>
              <a:t>Microfacet</a:t>
            </a:r>
            <a:r>
              <a:rPr lang="en-US" sz="2400" dirty="0" smtClean="0">
                <a:solidFill>
                  <a:schemeClr val="accent1"/>
                </a:solidFill>
              </a:rPr>
              <a:t> models for refraction through rough surfaces,” 2007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Real-time approx. [</a:t>
            </a:r>
            <a:r>
              <a:rPr lang="en-US" sz="2400" dirty="0" smtClean="0">
                <a:solidFill>
                  <a:schemeClr val="accent1"/>
                </a:solidFill>
              </a:rPr>
              <a:t>Karis, “Real shading in unreal engine 4,” 2013 SIGGRAPH Course Notes</a:t>
            </a:r>
            <a:r>
              <a:rPr lang="en-US" sz="24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55224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49" y="365125"/>
            <a:ext cx="11003902" cy="1325563"/>
          </a:xfrm>
        </p:spPr>
        <p:txBody>
          <a:bodyPr/>
          <a:lstStyle/>
          <a:p>
            <a:r>
              <a:rPr lang="en-US" dirty="0" smtClean="0"/>
              <a:t>Irradiance errors </a:t>
            </a:r>
            <a:r>
              <a:rPr lang="en-US" dirty="0"/>
              <a:t>&amp;</a:t>
            </a:r>
            <a:r>
              <a:rPr lang="en-US" dirty="0" smtClean="0"/>
              <a:t> time vs. spherical harmonics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2" y="2029118"/>
            <a:ext cx="9705975" cy="322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4147" y="5325932"/>
            <a:ext cx="7103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The SH basis is </a:t>
            </a:r>
            <a:r>
              <a:rPr lang="en-US" sz="3600" i="1" dirty="0" smtClean="0">
                <a:solidFill>
                  <a:srgbClr val="FF0000"/>
                </a:solidFill>
              </a:rPr>
              <a:t>really</a:t>
            </a:r>
            <a:r>
              <a:rPr lang="en-US" sz="3600" dirty="0" smtClean="0">
                <a:solidFill>
                  <a:srgbClr val="FF0000"/>
                </a:solidFill>
              </a:rPr>
              <a:t> good at representing irradiance!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89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Reconstructions of cosine lobe on cube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2" y="1352270"/>
            <a:ext cx="4228904" cy="483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02" y="1352271"/>
            <a:ext cx="4228902" cy="4833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6741" y="6186202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Reference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392041" y="6186202"/>
            <a:ext cx="481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Cheap weighted b-spline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0103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Mipmap</a:t>
            </a:r>
            <a:r>
              <a:rPr lang="en-US" dirty="0" smtClean="0"/>
              <a:t> recurrence: Box function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89" y="1816743"/>
            <a:ext cx="8514772" cy="44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992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Mipmap</a:t>
            </a:r>
            <a:r>
              <a:rPr lang="en-US" dirty="0" smtClean="0"/>
              <a:t> recurrence: Box function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54" y="1919707"/>
            <a:ext cx="3856980" cy="38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771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7522"/>
            <a:ext cx="10515600" cy="5047463"/>
          </a:xfrm>
        </p:spPr>
        <p:txBody>
          <a:bodyPr>
            <a:normAutofit/>
          </a:bodyPr>
          <a:lstStyle/>
          <a:p>
            <a:r>
              <a:rPr lang="en-US" dirty="0" smtClean="0"/>
              <a:t>What does “filter size” mean?</a:t>
            </a:r>
          </a:p>
          <a:p>
            <a:pPr lvl="1"/>
            <a:r>
              <a:rPr lang="en-US" dirty="0" smtClean="0"/>
              <a:t>Trilinear interpolation</a:t>
            </a:r>
          </a:p>
          <a:p>
            <a:pPr lvl="1"/>
            <a:r>
              <a:rPr lang="en-US" dirty="0" smtClean="0"/>
              <a:t>Not translation invariant even for a plane</a:t>
            </a:r>
          </a:p>
          <a:p>
            <a:pPr lvl="2"/>
            <a:r>
              <a:rPr lang="en-US" dirty="0" smtClean="0"/>
              <a:t>[</a:t>
            </a:r>
            <a:r>
              <a:rPr lang="en-US" dirty="0" smtClean="0">
                <a:solidFill>
                  <a:schemeClr val="accent1"/>
                </a:solidFill>
              </a:rPr>
              <a:t>Manson and Schaefer, “Cardinality-Constrained Texture Filtering”, 2013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What are good basis functions on a cube?</a:t>
            </a:r>
          </a:p>
          <a:p>
            <a:r>
              <a:rPr lang="en-US" dirty="0" smtClean="0"/>
              <a:t>Where to place samples?</a:t>
            </a:r>
          </a:p>
          <a:p>
            <a:pPr lvl="1"/>
            <a:r>
              <a:rPr lang="en-US" dirty="0" smtClean="0"/>
              <a:t>Anisotropic projection (that crosses cube edges)</a:t>
            </a:r>
          </a:p>
          <a:p>
            <a:pPr lvl="1"/>
            <a:r>
              <a:rPr lang="en-US" dirty="0" smtClean="0"/>
              <a:t>Different projections for different </a:t>
            </a:r>
            <a:r>
              <a:rPr lang="en-US" dirty="0" err="1" smtClean="0"/>
              <a:t>texels</a:t>
            </a:r>
            <a:endParaRPr lang="en-US" dirty="0" smtClean="0"/>
          </a:p>
          <a:p>
            <a:r>
              <a:rPr lang="en-US" dirty="0" smtClean="0"/>
              <a:t>Cube or sphere-centric reasoning?</a:t>
            </a:r>
          </a:p>
          <a:p>
            <a:pPr lvl="1"/>
            <a:r>
              <a:rPr lang="en-US" dirty="0" smtClean="0"/>
              <a:t>Spheres are symmetric and invariant</a:t>
            </a:r>
          </a:p>
          <a:p>
            <a:pPr lvl="1"/>
            <a:r>
              <a:rPr lang="en-US" dirty="0" smtClean="0"/>
              <a:t>Cubes are what </a:t>
            </a:r>
            <a:r>
              <a:rPr lang="en-US" dirty="0" err="1" smtClean="0"/>
              <a:t>shaders</a:t>
            </a:r>
            <a:r>
              <a:rPr lang="en-US" dirty="0" smtClean="0"/>
              <a:t> actually sample from</a:t>
            </a:r>
          </a:p>
          <a:p>
            <a:pPr lvl="1"/>
            <a:r>
              <a:rPr lang="en-US" dirty="0" smtClean="0"/>
              <a:t>Mix and match?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3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Teaser: Equal times (~200 </a:t>
            </a:r>
            <a:r>
              <a:rPr lang="el-GR" dirty="0" smtClean="0"/>
              <a:t>μ</a:t>
            </a:r>
            <a:r>
              <a:rPr lang="en-US" dirty="0" smtClean="0"/>
              <a:t>s on GTX 980)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23" y="2495637"/>
            <a:ext cx="3364154" cy="3364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3" y="2495635"/>
            <a:ext cx="3364154" cy="336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53" y="2495635"/>
            <a:ext cx="3364154" cy="3364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5719" y="1463625"/>
            <a:ext cx="630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Importance Sampling (32)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76926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Teaser: Equal times (~200 </a:t>
            </a:r>
            <a:r>
              <a:rPr lang="el-GR" dirty="0" smtClean="0"/>
              <a:t>μ</a:t>
            </a:r>
            <a:r>
              <a:rPr lang="en-US" dirty="0" smtClean="0"/>
              <a:t>s on GTX 980)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23" y="2495637"/>
            <a:ext cx="3364154" cy="3364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3" y="2495635"/>
            <a:ext cx="3364154" cy="336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53" y="2495635"/>
            <a:ext cx="3364154" cy="3364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5719" y="1463625"/>
            <a:ext cx="630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Reference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7124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Teaser: Equal times (~200 </a:t>
            </a:r>
            <a:r>
              <a:rPr lang="el-GR" dirty="0"/>
              <a:t>μ</a:t>
            </a:r>
            <a:r>
              <a:rPr lang="en-US" dirty="0" smtClean="0"/>
              <a:t>s on GTX 980)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5951" y="6581001"/>
            <a:ext cx="456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©Peter </a:t>
            </a:r>
            <a:r>
              <a:rPr lang="en-US" sz="1200" dirty="0" err="1" smtClean="0"/>
              <a:t>Sanitra</a:t>
            </a:r>
            <a:r>
              <a:rPr lang="en-US" sz="1200" dirty="0" smtClean="0"/>
              <a:t>, http://noemotionhdrs.net, Creative Commons License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23" y="2495637"/>
            <a:ext cx="3364154" cy="3364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3" y="2495635"/>
            <a:ext cx="3364154" cy="336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53" y="2495635"/>
            <a:ext cx="3364154" cy="3364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5719" y="1463625"/>
            <a:ext cx="630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Our method (quad 8x3)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6026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35339" y="1518881"/>
            <a:ext cx="5657850" cy="962025"/>
            <a:chOff x="3117785" y="1969646"/>
            <a:chExt cx="5657850" cy="9620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785" y="1969646"/>
              <a:ext cx="5657850" cy="9620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1838" y="2241091"/>
              <a:ext cx="266700" cy="2857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approximation of integral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45" y="2566231"/>
            <a:ext cx="3605110" cy="3755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9" y="2566230"/>
            <a:ext cx="3605110" cy="375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072" y="2566231"/>
            <a:ext cx="3605108" cy="3755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860" y="6310278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Raster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91487" y="6310278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Importance Sample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410114" y="6310278"/>
            <a:ext cx="34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Optimized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67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24058</TotalTime>
  <Words>2068</Words>
  <Application>Microsoft Office PowerPoint</Application>
  <PresentationFormat>Widescreen</PresentationFormat>
  <Paragraphs>341</Paragraphs>
  <Slides>56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Fast Filtering of  Reflection Probes</vt:lpstr>
      <vt:lpstr>Goal: Glossy reflections</vt:lpstr>
      <vt:lpstr>Goal: Glossy reflections</vt:lpstr>
      <vt:lpstr>Goal: Glossy reflections</vt:lpstr>
      <vt:lpstr>Previous work</vt:lpstr>
      <vt:lpstr>Teaser: Equal times (~200 μs on GTX 980)</vt:lpstr>
      <vt:lpstr>Teaser: Equal times (~200 μs on GTX 980)</vt:lpstr>
      <vt:lpstr>Teaser: Equal times (~200 μs on GTX 980)</vt:lpstr>
      <vt:lpstr>Numerical approximation of integral</vt:lpstr>
      <vt:lpstr>Optimization</vt:lpstr>
      <vt:lpstr>Optimization</vt:lpstr>
      <vt:lpstr>Optimization</vt:lpstr>
      <vt:lpstr>Optimization</vt:lpstr>
      <vt:lpstr>Tail is important: L1 vs L2</vt:lpstr>
      <vt:lpstr>Lessons learned: Independent texels are bad</vt:lpstr>
      <vt:lpstr>Lessons learned: Independent texels are bad</vt:lpstr>
      <vt:lpstr>Lessons learned: Independent texels are bad</vt:lpstr>
      <vt:lpstr>Two-pass algorithm</vt:lpstr>
      <vt:lpstr>Pass 1: Create mipmap</vt:lpstr>
      <vt:lpstr>Reconstructions of cosine lobe on cube</vt:lpstr>
      <vt:lpstr>Reconstructions of cosine lobe on cube</vt:lpstr>
      <vt:lpstr>Reconstructions of cosine lobe on cube</vt:lpstr>
      <vt:lpstr>Reconstructions of cosine lobe on cube</vt:lpstr>
      <vt:lpstr>Mipmap recurrence: Quadratic b-spline</vt:lpstr>
      <vt:lpstr>Quadratic b-spline</vt:lpstr>
      <vt:lpstr>Weighted quadratic b-spline</vt:lpstr>
      <vt:lpstr>Pass 2: Sample from mipmap</vt:lpstr>
      <vt:lpstr>Generating output texels</vt:lpstr>
      <vt:lpstr>Parameterization of polynomials on a cube</vt:lpstr>
      <vt:lpstr>Singularities at poles</vt:lpstr>
      <vt:lpstr>Singularity at poles: Blend 3 frames</vt:lpstr>
      <vt:lpstr>Results</vt:lpstr>
      <vt:lpstr>Impulse response</vt:lpstr>
      <vt:lpstr>Impulse response</vt:lpstr>
      <vt:lpstr>Impulse response</vt:lpstr>
      <vt:lpstr>GGX L1 error &amp; time vs. importance sampling</vt:lpstr>
      <vt:lpstr>GGX L1 error &amp; time vs. importance sampling</vt:lpstr>
      <vt:lpstr>GGX L1 error &amp; time vs. importance sampling</vt:lpstr>
      <vt:lpstr>Importance sampling (32)</vt:lpstr>
      <vt:lpstr>Reference</vt:lpstr>
      <vt:lpstr>Our method (quad 8x3)</vt:lpstr>
      <vt:lpstr>Importance sampling (32)</vt:lpstr>
      <vt:lpstr>Reference</vt:lpstr>
      <vt:lpstr>Our method (quad 8x3)</vt:lpstr>
      <vt:lpstr>Questions?</vt:lpstr>
      <vt:lpstr>Numerical approximation of integral</vt:lpstr>
      <vt:lpstr>Numerical approximation of integral</vt:lpstr>
      <vt:lpstr>Numerical approximation of integral</vt:lpstr>
      <vt:lpstr>Optimization</vt:lpstr>
      <vt:lpstr>Optimization</vt:lpstr>
      <vt:lpstr>Optimization</vt:lpstr>
      <vt:lpstr>Irradiance errors &amp; time vs. spherical harmonics</vt:lpstr>
      <vt:lpstr>Reconstructions of cosine lobe on cube</vt:lpstr>
      <vt:lpstr>Mipmap recurrence: Box function</vt:lpstr>
      <vt:lpstr>Mipmap recurrence: Box function</vt:lpstr>
      <vt:lpstr>Research questions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Filtering of  Reflection Probes</dc:title>
  <dc:creator>Manson, Josiah</dc:creator>
  <cp:lastModifiedBy>Manson, Josiah</cp:lastModifiedBy>
  <cp:revision>154</cp:revision>
  <cp:lastPrinted>2016-06-18T01:28:16Z</cp:lastPrinted>
  <dcterms:created xsi:type="dcterms:W3CDTF">2016-06-09T04:06:21Z</dcterms:created>
  <dcterms:modified xsi:type="dcterms:W3CDTF">2016-06-28T18:29:33Z</dcterms:modified>
</cp:coreProperties>
</file>