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280" r:id="rId4"/>
    <p:sldId id="282" r:id="rId5"/>
    <p:sldId id="300" r:id="rId6"/>
    <p:sldId id="301" r:id="rId7"/>
    <p:sldId id="316" r:id="rId8"/>
    <p:sldId id="317" r:id="rId9"/>
    <p:sldId id="283" r:id="rId10"/>
    <p:sldId id="284" r:id="rId11"/>
    <p:sldId id="308" r:id="rId12"/>
    <p:sldId id="262" r:id="rId13"/>
    <p:sldId id="305" r:id="rId14"/>
    <p:sldId id="286" r:id="rId15"/>
    <p:sldId id="291" r:id="rId16"/>
    <p:sldId id="290" r:id="rId17"/>
    <p:sldId id="307" r:id="rId18"/>
    <p:sldId id="293" r:id="rId19"/>
    <p:sldId id="295" r:id="rId20"/>
    <p:sldId id="402" r:id="rId21"/>
    <p:sldId id="403" r:id="rId22"/>
    <p:sldId id="404" r:id="rId23"/>
    <p:sldId id="405" r:id="rId24"/>
    <p:sldId id="397" r:id="rId25"/>
    <p:sldId id="407" r:id="rId26"/>
    <p:sldId id="309" r:id="rId27"/>
    <p:sldId id="312" r:id="rId28"/>
    <p:sldId id="311" r:id="rId29"/>
    <p:sldId id="310" r:id="rId30"/>
    <p:sldId id="369" r:id="rId31"/>
    <p:sldId id="362" r:id="rId32"/>
    <p:sldId id="363" r:id="rId33"/>
    <p:sldId id="364" r:id="rId34"/>
    <p:sldId id="365" r:id="rId35"/>
    <p:sldId id="368" r:id="rId36"/>
    <p:sldId id="366" r:id="rId37"/>
    <p:sldId id="367" r:id="rId38"/>
    <p:sldId id="370" r:id="rId39"/>
    <p:sldId id="372" r:id="rId40"/>
    <p:sldId id="373" r:id="rId41"/>
    <p:sldId id="374" r:id="rId42"/>
    <p:sldId id="328" r:id="rId43"/>
    <p:sldId id="415" r:id="rId44"/>
    <p:sldId id="417" r:id="rId45"/>
    <p:sldId id="418" r:id="rId46"/>
    <p:sldId id="391" r:id="rId47"/>
    <p:sldId id="398" r:id="rId48"/>
    <p:sldId id="399" r:id="rId49"/>
    <p:sldId id="392" r:id="rId50"/>
    <p:sldId id="329" r:id="rId51"/>
    <p:sldId id="330" r:id="rId52"/>
    <p:sldId id="331" r:id="rId53"/>
    <p:sldId id="332" r:id="rId54"/>
    <p:sldId id="409" r:id="rId55"/>
    <p:sldId id="410" r:id="rId56"/>
    <p:sldId id="411" r:id="rId57"/>
    <p:sldId id="413" r:id="rId58"/>
    <p:sldId id="414" r:id="rId59"/>
    <p:sldId id="335" r:id="rId60"/>
    <p:sldId id="336" r:id="rId61"/>
    <p:sldId id="342" r:id="rId62"/>
    <p:sldId id="341" r:id="rId63"/>
    <p:sldId id="266" r:id="rId64"/>
    <p:sldId id="408" r:id="rId65"/>
    <p:sldId id="299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A3"/>
    <a:srgbClr val="FF818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78140" autoAdjust="0"/>
  </p:normalViewPr>
  <p:slideViewPr>
    <p:cSldViewPr>
      <p:cViewPr varScale="1">
        <p:scale>
          <a:sx n="70" d="100"/>
          <a:sy n="70" d="100"/>
        </p:scale>
        <p:origin x="-108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078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son\Desktop\Docs\projects\Contouring_paper\olddesktop\svn\paper\figures\sphere_radius_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scatterChart>
        <c:scatterStyle val="lineMarker"/>
        <c:ser>
          <c:idx val="2"/>
          <c:order val="0"/>
          <c:tx>
            <c:strRef>
              <c:f>Sheet2!$D$1</c:f>
              <c:strCache>
                <c:ptCount val="1"/>
                <c:pt idx="0">
                  <c:v>MC Max</c:v>
                </c:pt>
              </c:strCache>
            </c:strRef>
          </c:tx>
          <c:spPr>
            <a:ln cmpd="dbl">
              <a:solidFill>
                <a:schemeClr val="tx2"/>
              </a:solidFill>
            </a:ln>
          </c:spPr>
          <c:marker>
            <c:symbol val="none"/>
          </c:marker>
          <c:xVal>
            <c:numRef>
              <c:f>Sheet2!$A$2:$A$31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xVal>
          <c:yVal>
            <c:numRef>
              <c:f>Sheet2!$D$2:$D$31</c:f>
              <c:numCache>
                <c:formatCode>General</c:formatCode>
                <c:ptCount val="30"/>
                <c:pt idx="0">
                  <c:v>75.612171999999958</c:v>
                </c:pt>
                <c:pt idx="1">
                  <c:v>31.864198999999999</c:v>
                </c:pt>
                <c:pt idx="2">
                  <c:v>27.757865000000109</c:v>
                </c:pt>
                <c:pt idx="3">
                  <c:v>25.315795000000001</c:v>
                </c:pt>
                <c:pt idx="4">
                  <c:v>21.997803000000001</c:v>
                </c:pt>
                <c:pt idx="5">
                  <c:v>20.986646999999849</c:v>
                </c:pt>
                <c:pt idx="6">
                  <c:v>20.937535999999987</c:v>
                </c:pt>
                <c:pt idx="7">
                  <c:v>20.236022999999989</c:v>
                </c:pt>
                <c:pt idx="8">
                  <c:v>19.513217000000001</c:v>
                </c:pt>
                <c:pt idx="9">
                  <c:v>19.443237999999905</c:v>
                </c:pt>
                <c:pt idx="10">
                  <c:v>18.747115000000001</c:v>
                </c:pt>
                <c:pt idx="11">
                  <c:v>18.879124000000001</c:v>
                </c:pt>
                <c:pt idx="12">
                  <c:v>18.749359999999989</c:v>
                </c:pt>
                <c:pt idx="13">
                  <c:v>18.524059000000001</c:v>
                </c:pt>
                <c:pt idx="14">
                  <c:v>18.440118999999989</c:v>
                </c:pt>
                <c:pt idx="15">
                  <c:v>18.391517</c:v>
                </c:pt>
                <c:pt idx="16">
                  <c:v>18.188945999999987</c:v>
                </c:pt>
                <c:pt idx="17">
                  <c:v>17.686664</c:v>
                </c:pt>
                <c:pt idx="18">
                  <c:v>18.589856999999999</c:v>
                </c:pt>
                <c:pt idx="19">
                  <c:v>17.856622999999924</c:v>
                </c:pt>
                <c:pt idx="20">
                  <c:v>18.8047</c:v>
                </c:pt>
                <c:pt idx="21">
                  <c:v>17.609912000000001</c:v>
                </c:pt>
                <c:pt idx="22">
                  <c:v>18.467480999999989</c:v>
                </c:pt>
                <c:pt idx="23">
                  <c:v>17.728265</c:v>
                </c:pt>
                <c:pt idx="24">
                  <c:v>18.354009000000001</c:v>
                </c:pt>
                <c:pt idx="25">
                  <c:v>17.366398999999987</c:v>
                </c:pt>
                <c:pt idx="26">
                  <c:v>17.801514999999988</c:v>
                </c:pt>
                <c:pt idx="27">
                  <c:v>17.542029999999894</c:v>
                </c:pt>
                <c:pt idx="28">
                  <c:v>17.315071000000035</c:v>
                </c:pt>
                <c:pt idx="29">
                  <c:v>18.271232999999917</c:v>
                </c:pt>
              </c:numCache>
            </c:numRef>
          </c:yVal>
        </c:ser>
        <c:ser>
          <c:idx val="0"/>
          <c:order val="1"/>
          <c:tx>
            <c:strRef>
              <c:f>Sheet2!$B$1</c:f>
              <c:strCache>
                <c:ptCount val="1"/>
                <c:pt idx="0">
                  <c:v>MC Avg</c:v>
                </c:pt>
              </c:strCache>
            </c:strRef>
          </c:tx>
          <c:spPr>
            <a:ln cmpd="dbl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Sheet2!$A$2:$A$31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xVal>
          <c:yVal>
            <c:numRef>
              <c:f>Sheet2!$B$2:$B$31</c:f>
              <c:numCache>
                <c:formatCode>General</c:formatCode>
                <c:ptCount val="30"/>
                <c:pt idx="0">
                  <c:v>31.512850000000075</c:v>
                </c:pt>
                <c:pt idx="1">
                  <c:v>12.623047</c:v>
                </c:pt>
                <c:pt idx="2">
                  <c:v>8.6823249999999987</c:v>
                </c:pt>
                <c:pt idx="3">
                  <c:v>7.0465239999999998</c:v>
                </c:pt>
                <c:pt idx="4">
                  <c:v>6.2154730000000002</c:v>
                </c:pt>
                <c:pt idx="5">
                  <c:v>5.6280339999999818</c:v>
                </c:pt>
                <c:pt idx="6">
                  <c:v>5.3839749999999826</c:v>
                </c:pt>
                <c:pt idx="7">
                  <c:v>5.1011389999999945</c:v>
                </c:pt>
                <c:pt idx="8">
                  <c:v>4.9864490000000199</c:v>
                </c:pt>
                <c:pt idx="9">
                  <c:v>4.865329</c:v>
                </c:pt>
                <c:pt idx="10">
                  <c:v>4.7834779999999997</c:v>
                </c:pt>
                <c:pt idx="11">
                  <c:v>4.7318870000000004</c:v>
                </c:pt>
                <c:pt idx="12">
                  <c:v>4.6535009999999808</c:v>
                </c:pt>
                <c:pt idx="13">
                  <c:v>4.6245919999999741</c:v>
                </c:pt>
                <c:pt idx="14">
                  <c:v>4.5810640000000014</c:v>
                </c:pt>
                <c:pt idx="15">
                  <c:v>4.5379809999999798</c:v>
                </c:pt>
                <c:pt idx="16">
                  <c:v>4.569998</c:v>
                </c:pt>
                <c:pt idx="17">
                  <c:v>4.5421909999999945</c:v>
                </c:pt>
                <c:pt idx="18">
                  <c:v>4.4977470000000004</c:v>
                </c:pt>
                <c:pt idx="19">
                  <c:v>4.4742879999999996</c:v>
                </c:pt>
                <c:pt idx="20">
                  <c:v>4.4895930000000179</c:v>
                </c:pt>
                <c:pt idx="21">
                  <c:v>4.4659949999999826</c:v>
                </c:pt>
                <c:pt idx="22">
                  <c:v>4.4605539999999975</c:v>
                </c:pt>
                <c:pt idx="23">
                  <c:v>4.4548259999999855</c:v>
                </c:pt>
                <c:pt idx="24">
                  <c:v>4.4310230000000255</c:v>
                </c:pt>
                <c:pt idx="25">
                  <c:v>4.4193620000000218</c:v>
                </c:pt>
                <c:pt idx="26">
                  <c:v>4.4209439999999995</c:v>
                </c:pt>
                <c:pt idx="27">
                  <c:v>4.4245069999999798</c:v>
                </c:pt>
                <c:pt idx="28">
                  <c:v>4.4212559999999996</c:v>
                </c:pt>
                <c:pt idx="29">
                  <c:v>4.4233560000000001</c:v>
                </c:pt>
              </c:numCache>
            </c:numRef>
          </c:yVal>
        </c:ser>
        <c:ser>
          <c:idx val="5"/>
          <c:order val="2"/>
          <c:tx>
            <c:strRef>
              <c:f>Sheet2!$G$1</c:f>
              <c:strCache>
                <c:ptCount val="1"/>
                <c:pt idx="0">
                  <c:v>Our Max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Sheet2!$A$2:$A$31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xVal>
          <c:yVal>
            <c:numRef>
              <c:f>Sheet2!$G$2:$G$31</c:f>
              <c:numCache>
                <c:formatCode>General</c:formatCode>
                <c:ptCount val="30"/>
                <c:pt idx="0">
                  <c:v>75.612171999999958</c:v>
                </c:pt>
                <c:pt idx="1">
                  <c:v>28.315297000000001</c:v>
                </c:pt>
                <c:pt idx="2">
                  <c:v>17.450561999999987</c:v>
                </c:pt>
                <c:pt idx="3">
                  <c:v>12.968935</c:v>
                </c:pt>
                <c:pt idx="4">
                  <c:v>10.330361999999999</c:v>
                </c:pt>
                <c:pt idx="5">
                  <c:v>9.0807900000000004</c:v>
                </c:pt>
                <c:pt idx="6">
                  <c:v>8.0174719999999997</c:v>
                </c:pt>
                <c:pt idx="7">
                  <c:v>7.0957109999999846</c:v>
                </c:pt>
                <c:pt idx="8">
                  <c:v>6.3830520000000002</c:v>
                </c:pt>
                <c:pt idx="9">
                  <c:v>6.2378590000000003</c:v>
                </c:pt>
                <c:pt idx="10">
                  <c:v>6.1890070000000001</c:v>
                </c:pt>
                <c:pt idx="11">
                  <c:v>5.9185670000000004</c:v>
                </c:pt>
                <c:pt idx="12">
                  <c:v>5.5998989999999997</c:v>
                </c:pt>
                <c:pt idx="13">
                  <c:v>5.3778449999999856</c:v>
                </c:pt>
                <c:pt idx="14">
                  <c:v>5.0157239999999996</c:v>
                </c:pt>
                <c:pt idx="15">
                  <c:v>5.0374549999999845</c:v>
                </c:pt>
                <c:pt idx="16">
                  <c:v>5.1097650000000003</c:v>
                </c:pt>
                <c:pt idx="17">
                  <c:v>4.8829159999999741</c:v>
                </c:pt>
                <c:pt idx="18">
                  <c:v>4.7248049999999742</c:v>
                </c:pt>
                <c:pt idx="19">
                  <c:v>4.9676369999999945</c:v>
                </c:pt>
                <c:pt idx="20">
                  <c:v>4.7792200000000236</c:v>
                </c:pt>
                <c:pt idx="21">
                  <c:v>4.4838870000000002</c:v>
                </c:pt>
                <c:pt idx="22">
                  <c:v>4.6952959999999955</c:v>
                </c:pt>
                <c:pt idx="23">
                  <c:v>4.5386249999999997</c:v>
                </c:pt>
                <c:pt idx="24">
                  <c:v>4.4180330000000003</c:v>
                </c:pt>
                <c:pt idx="25">
                  <c:v>4.1555919999999826</c:v>
                </c:pt>
                <c:pt idx="26">
                  <c:v>4.6522339999999955</c:v>
                </c:pt>
                <c:pt idx="27">
                  <c:v>4.620825999999977</c:v>
                </c:pt>
                <c:pt idx="28">
                  <c:v>4.5368610000000134</c:v>
                </c:pt>
                <c:pt idx="29">
                  <c:v>4.2615999999999996</c:v>
                </c:pt>
              </c:numCache>
            </c:numRef>
          </c:yVal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Our Avg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Sheet2!$A$2:$A$31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xVal>
          <c:yVal>
            <c:numRef>
              <c:f>Sheet2!$E$2:$E$31</c:f>
              <c:numCache>
                <c:formatCode>General</c:formatCode>
                <c:ptCount val="30"/>
                <c:pt idx="0">
                  <c:v>30.954791999999987</c:v>
                </c:pt>
                <c:pt idx="1">
                  <c:v>11.738057999999999</c:v>
                </c:pt>
                <c:pt idx="2">
                  <c:v>7.6291669999999945</c:v>
                </c:pt>
                <c:pt idx="3">
                  <c:v>5.6546899999999845</c:v>
                </c:pt>
                <c:pt idx="4">
                  <c:v>4.5154169999999798</c:v>
                </c:pt>
                <c:pt idx="5">
                  <c:v>3.7425649999999999</c:v>
                </c:pt>
                <c:pt idx="6">
                  <c:v>3.2127519999999987</c:v>
                </c:pt>
                <c:pt idx="7">
                  <c:v>2.800233</c:v>
                </c:pt>
                <c:pt idx="8">
                  <c:v>2.4910959999999918</c:v>
                </c:pt>
                <c:pt idx="9">
                  <c:v>2.2448640000000002</c:v>
                </c:pt>
                <c:pt idx="10">
                  <c:v>2.0428219999999997</c:v>
                </c:pt>
                <c:pt idx="11">
                  <c:v>1.87653</c:v>
                </c:pt>
                <c:pt idx="12">
                  <c:v>1.7283660000000001</c:v>
                </c:pt>
                <c:pt idx="13">
                  <c:v>1.607008</c:v>
                </c:pt>
                <c:pt idx="14">
                  <c:v>1.5046789999999999</c:v>
                </c:pt>
                <c:pt idx="15">
                  <c:v>1.4100709999999999</c:v>
                </c:pt>
                <c:pt idx="16">
                  <c:v>1.3306089999999999</c:v>
                </c:pt>
                <c:pt idx="17">
                  <c:v>1.2580830000000001</c:v>
                </c:pt>
                <c:pt idx="18">
                  <c:v>1.1932130000000001</c:v>
                </c:pt>
                <c:pt idx="19">
                  <c:v>1.13459</c:v>
                </c:pt>
                <c:pt idx="20">
                  <c:v>1.0804239999999998</c:v>
                </c:pt>
                <c:pt idx="21">
                  <c:v>1.0354059999999998</c:v>
                </c:pt>
                <c:pt idx="22">
                  <c:v>0.98802999999999996</c:v>
                </c:pt>
                <c:pt idx="23">
                  <c:v>0.94978499999999999</c:v>
                </c:pt>
                <c:pt idx="24">
                  <c:v>0.91008100000000003</c:v>
                </c:pt>
                <c:pt idx="25">
                  <c:v>0.87935799999999997</c:v>
                </c:pt>
                <c:pt idx="26">
                  <c:v>0.85005100000000233</c:v>
                </c:pt>
                <c:pt idx="27">
                  <c:v>0.82097200000000004</c:v>
                </c:pt>
                <c:pt idx="28">
                  <c:v>0.79258199999999956</c:v>
                </c:pt>
                <c:pt idx="29">
                  <c:v>0.76729800000000281</c:v>
                </c:pt>
              </c:numCache>
            </c:numRef>
          </c:yVal>
        </c:ser>
        <c:axId val="77600256"/>
        <c:axId val="77602176"/>
      </c:scatterChart>
      <c:valAx>
        <c:axId val="77600256"/>
        <c:scaling>
          <c:orientation val="minMax"/>
          <c:max val="30"/>
          <c:min val="0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800" dirty="0"/>
                  <a:t>Radius in Cells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7602176"/>
        <c:crosses val="autoZero"/>
        <c:crossBetween val="midCat"/>
      </c:valAx>
      <c:valAx>
        <c:axId val="77602176"/>
        <c:scaling>
          <c:orientation val="minMax"/>
          <c:max val="75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800" dirty="0"/>
                  <a:t>Degrees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7600256"/>
        <c:crosses val="autoZero"/>
        <c:crossBetween val="midCat"/>
      </c:valAx>
    </c:plotArea>
    <c:legend>
      <c:legendPos val="r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9C574-8211-45C9-BA9C-5FB2060554E0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8EEA3-8370-448C-BE34-722C9D640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7BE62-37A6-486B-8097-83EC0F12A98D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D1BEE-6A5D-4372-A7B3-59037E2B45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aseline="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1BEE-6A5D-4372-A7B3-59037E2B456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CD0F0-FD9D-4095-9468-2341A6501033}" type="datetimeFigureOut">
              <a:rPr lang="en-US" smtClean="0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9CD17-63D8-4A36-AA40-7B5BC8588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Contouring Discrete Indicator Functions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Jason Smith, Josiah Manson, and Scott Schaefer</a:t>
            </a:r>
          </a:p>
          <a:p>
            <a:r>
              <a:rPr lang="en-US" sz="2400" dirty="0" smtClean="0"/>
              <a:t>Texas A&amp;M University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Marching Cubes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676400" y="2819400"/>
            <a:ext cx="18288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410200" y="2895600"/>
            <a:ext cx="18288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Jason\Desktop\Docs\projects\Contouring_paper\olddesktop\svn\paper\figures\sphere_m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028700"/>
            <a:ext cx="6868585" cy="5151438"/>
          </a:xfrm>
          <a:prstGeom prst="rect">
            <a:avLst/>
          </a:prstGeom>
          <a:noFill/>
        </p:spPr>
      </p:pic>
      <p:pic>
        <p:nvPicPr>
          <p:cNvPr id="1027" name="Picture 3" descr="C:\Users\Jason\Desktop\Docs\projects\Contouring_paper\olddesktop\svn\paper\figures\sphere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43000" y="1028700"/>
            <a:ext cx="6868584" cy="51514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629400" y="5720834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MC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259958" y="5720834"/>
            <a:ext cx="2016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Perfect Sphere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71600" y="3657600"/>
            <a:ext cx="2590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</a:rPr>
              <a:t>Mor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et al. 1996]</a:t>
            </a:r>
          </a:p>
        </p:txBody>
      </p:sp>
      <p:pic>
        <p:nvPicPr>
          <p:cNvPr id="9" name="Picture 4" descr="C:\Users\Jason\Desktop\medica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47800"/>
            <a:ext cx="2152880" cy="2133600"/>
          </a:xfrm>
          <a:prstGeom prst="rect">
            <a:avLst/>
          </a:prstGeom>
          <a:noFill/>
        </p:spPr>
      </p:pic>
      <p:pic>
        <p:nvPicPr>
          <p:cNvPr id="10" name="Picture 5" descr="C:\Users\Jason\Desktop\medical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447800"/>
            <a:ext cx="2133600" cy="2136812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 l="10000" t="48476" r="5238" b="15714"/>
          <a:stretch>
            <a:fillRect/>
          </a:stretch>
        </p:blipFill>
        <p:spPr bwMode="auto">
          <a:xfrm>
            <a:off x="5410200" y="3505200"/>
            <a:ext cx="3089487" cy="16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 l="9048" t="35048" r="5238" b="28381"/>
          <a:stretch>
            <a:fillRect/>
          </a:stretch>
        </p:blipFill>
        <p:spPr bwMode="auto">
          <a:xfrm>
            <a:off x="5334000" y="1752600"/>
            <a:ext cx="3124200" cy="166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257800" y="5334000"/>
            <a:ext cx="33478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[Wu and Sullivan 2003]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 l="1429" t="31238" r="3333" b="36000"/>
          <a:stretch>
            <a:fillRect/>
          </a:stretch>
        </p:blipFill>
        <p:spPr bwMode="auto">
          <a:xfrm>
            <a:off x="457200" y="4191000"/>
            <a:ext cx="425302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143000" y="6096000"/>
            <a:ext cx="31157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</a:rPr>
              <a:t>Reitinger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et al. 2005]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4600" y="3657600"/>
            <a:ext cx="3617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[Gibson and 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</a:rPr>
              <a:t>Frisken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1998]</a:t>
            </a: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/>
          <a:srcRect l="21429" t="16762" r="12857" b="30667"/>
          <a:stretch>
            <a:fillRect/>
          </a:stretch>
        </p:blipFill>
        <p:spPr bwMode="auto">
          <a:xfrm>
            <a:off x="4648200" y="1447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/>
          <a:srcRect l="20000" t="27429" r="16667" b="20254"/>
          <a:stretch>
            <a:fillRect/>
          </a:stretch>
        </p:blipFill>
        <p:spPr bwMode="auto">
          <a:xfrm>
            <a:off x="2286000" y="1447800"/>
            <a:ext cx="206627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/>
          <a:srcRect l="1429" t="48000" r="3333" b="16190"/>
          <a:stretch>
            <a:fillRect/>
          </a:stretch>
        </p:blipFill>
        <p:spPr bwMode="auto">
          <a:xfrm>
            <a:off x="2362200" y="4191000"/>
            <a:ext cx="437744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48000" y="6248400"/>
            <a:ext cx="26990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</a:rPr>
              <a:t>Chica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et al. 2007]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Blur</a:t>
            </a:r>
            <a:endParaRPr lang="en-US" dirty="0"/>
          </a:p>
        </p:txBody>
      </p:sp>
      <p:pic>
        <p:nvPicPr>
          <p:cNvPr id="9" name="Picture 8" descr="o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5950" y="1295400"/>
            <a:ext cx="4719944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6200" y="6019800"/>
            <a:ext cx="137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Poseidon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Blur</a:t>
            </a:r>
            <a:endParaRPr lang="en-US" dirty="0"/>
          </a:p>
        </p:txBody>
      </p:sp>
      <p:pic>
        <p:nvPicPr>
          <p:cNvPr id="4" name="Picture 3" descr="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295400"/>
            <a:ext cx="4719944" cy="457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66468" y="6019800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MC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Blur</a:t>
            </a:r>
            <a:endParaRPr lang="en-US" dirty="0"/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295400"/>
            <a:ext cx="4719944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7884" y="6019800"/>
            <a:ext cx="1508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Blur size 3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Blur</a:t>
            </a:r>
          </a:p>
        </p:txBody>
      </p:sp>
      <p:pic>
        <p:nvPicPr>
          <p:cNvPr id="6" name="Picture 5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295400"/>
            <a:ext cx="4719944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7884" y="6019800"/>
            <a:ext cx="1508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Blur size 7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1295400"/>
            <a:ext cx="4719944" cy="4572000"/>
          </a:xfrm>
          <a:prstGeom prst="rect">
            <a:avLst/>
          </a:prstGeom>
        </p:spPr>
      </p:pic>
      <p:pic>
        <p:nvPicPr>
          <p:cNvPr id="11" name="Picture 10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1201" y="1285875"/>
            <a:ext cx="4711699" cy="4564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Blur</a:t>
            </a:r>
          </a:p>
        </p:txBody>
      </p:sp>
      <p:sp>
        <p:nvSpPr>
          <p:cNvPr id="7" name="Rectangle 6"/>
          <p:cNvSpPr/>
          <p:nvPr/>
        </p:nvSpPr>
        <p:spPr>
          <a:xfrm>
            <a:off x="6172200" y="6019800"/>
            <a:ext cx="772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Ours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524000" y="6091535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MC Blur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1201" y="1285875"/>
            <a:ext cx="4711699" cy="4564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Blur</a:t>
            </a:r>
            <a:endParaRPr lang="en-US" dirty="0"/>
          </a:p>
        </p:txBody>
      </p:sp>
      <p:pic>
        <p:nvPicPr>
          <p:cNvPr id="10" name="Picture 9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95275" y="1285876"/>
            <a:ext cx="4719944" cy="4571998"/>
          </a:xfrm>
          <a:prstGeom prst="rect">
            <a:avLst/>
          </a:prstGeom>
        </p:spPr>
      </p:pic>
      <p:pic>
        <p:nvPicPr>
          <p:cNvPr id="6" name="Picture 5" descr="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1295400"/>
            <a:ext cx="4719944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72200" y="6019800"/>
            <a:ext cx="772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Ours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828800" y="6091535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MC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and easy to implement modification to the MC algorithm</a:t>
            </a:r>
          </a:p>
          <a:p>
            <a:pPr lvl="1"/>
            <a:r>
              <a:rPr lang="en-US" dirty="0" smtClean="0"/>
              <a:t>Replaces the linear </a:t>
            </a:r>
            <a:r>
              <a:rPr lang="en-US" dirty="0" err="1" smtClean="0"/>
              <a:t>interpolant</a:t>
            </a:r>
            <a:r>
              <a:rPr lang="en-US" dirty="0" smtClean="0"/>
              <a:t> in MC</a:t>
            </a:r>
          </a:p>
          <a:p>
            <a:r>
              <a:rPr lang="en-US" smtClean="0"/>
              <a:t>Computationally inexpensive</a:t>
            </a:r>
          </a:p>
          <a:p>
            <a:r>
              <a:rPr lang="en-US" smtClean="0"/>
              <a:t>Greatly </a:t>
            </a:r>
            <a:r>
              <a:rPr lang="en-US" dirty="0" smtClean="0"/>
              <a:t>reduces surface contouring artifacts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Indicator Functions</a:t>
            </a:r>
            <a:endParaRPr lang="en-US" dirty="0"/>
          </a:p>
        </p:txBody>
      </p:sp>
      <p:pic>
        <p:nvPicPr>
          <p:cNvPr id="8" name="Picture 7" descr="bishop_in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1414" y="1200150"/>
            <a:ext cx="2615014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Contouring</a:t>
            </a:r>
            <a:endParaRPr lang="en-US" dirty="0"/>
          </a:p>
        </p:txBody>
      </p:sp>
      <p:sp>
        <p:nvSpPr>
          <p:cNvPr id="4" name="Frame 3"/>
          <p:cNvSpPr/>
          <p:nvPr/>
        </p:nvSpPr>
        <p:spPr>
          <a:xfrm>
            <a:off x="1420053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2691772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/>
          <p:cNvSpPr/>
          <p:nvPr/>
        </p:nvSpPr>
        <p:spPr>
          <a:xfrm>
            <a:off x="3949481" y="527099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5221201" y="527099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ame 33"/>
          <p:cNvSpPr/>
          <p:nvPr/>
        </p:nvSpPr>
        <p:spPr>
          <a:xfrm>
            <a:off x="5215851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ame 35"/>
          <p:cNvSpPr/>
          <p:nvPr/>
        </p:nvSpPr>
        <p:spPr>
          <a:xfrm>
            <a:off x="6487571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ame 44"/>
          <p:cNvSpPr/>
          <p:nvPr/>
        </p:nvSpPr>
        <p:spPr>
          <a:xfrm>
            <a:off x="1422018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Frame 46"/>
          <p:cNvSpPr/>
          <p:nvPr/>
        </p:nvSpPr>
        <p:spPr>
          <a:xfrm>
            <a:off x="2693737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Frame 54"/>
          <p:cNvSpPr/>
          <p:nvPr/>
        </p:nvSpPr>
        <p:spPr>
          <a:xfrm>
            <a:off x="3951446" y="400315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Frame 56"/>
          <p:cNvSpPr/>
          <p:nvPr/>
        </p:nvSpPr>
        <p:spPr>
          <a:xfrm>
            <a:off x="5223166" y="400315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Frame 62"/>
          <p:cNvSpPr/>
          <p:nvPr/>
        </p:nvSpPr>
        <p:spPr>
          <a:xfrm>
            <a:off x="5217816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Frame 63"/>
          <p:cNvSpPr/>
          <p:nvPr/>
        </p:nvSpPr>
        <p:spPr>
          <a:xfrm>
            <a:off x="6489536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Frame 71"/>
          <p:cNvSpPr/>
          <p:nvPr/>
        </p:nvSpPr>
        <p:spPr>
          <a:xfrm>
            <a:off x="1421507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Frame 73"/>
          <p:cNvSpPr/>
          <p:nvPr/>
        </p:nvSpPr>
        <p:spPr>
          <a:xfrm>
            <a:off x="2693227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Frame 81"/>
          <p:cNvSpPr/>
          <p:nvPr/>
        </p:nvSpPr>
        <p:spPr>
          <a:xfrm>
            <a:off x="3950936" y="27355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Frame 83"/>
          <p:cNvSpPr/>
          <p:nvPr/>
        </p:nvSpPr>
        <p:spPr>
          <a:xfrm>
            <a:off x="5222656" y="27355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Frame 89"/>
          <p:cNvSpPr/>
          <p:nvPr/>
        </p:nvSpPr>
        <p:spPr>
          <a:xfrm>
            <a:off x="5217306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Frame 90"/>
          <p:cNvSpPr/>
          <p:nvPr/>
        </p:nvSpPr>
        <p:spPr>
          <a:xfrm>
            <a:off x="6489025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729812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729812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731777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731777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31267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731267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468136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468136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470101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470101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469591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469591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197945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197945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199910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199910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99400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199400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934014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934014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35979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935979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935469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935469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672338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72338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74303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674303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2673793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673793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02147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02147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404112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404112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403602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403602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ame 91"/>
          <p:cNvSpPr/>
          <p:nvPr/>
        </p:nvSpPr>
        <p:spPr>
          <a:xfrm>
            <a:off x="1417674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Frame 99"/>
          <p:cNvSpPr/>
          <p:nvPr/>
        </p:nvSpPr>
        <p:spPr>
          <a:xfrm>
            <a:off x="2689394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Frame 102"/>
          <p:cNvSpPr/>
          <p:nvPr/>
        </p:nvSpPr>
        <p:spPr>
          <a:xfrm>
            <a:off x="3947103" y="14857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6" name="Frame 105"/>
          <p:cNvSpPr/>
          <p:nvPr/>
        </p:nvSpPr>
        <p:spPr>
          <a:xfrm>
            <a:off x="5218823" y="14857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7" name="Frame 106"/>
          <p:cNvSpPr/>
          <p:nvPr/>
        </p:nvSpPr>
        <p:spPr>
          <a:xfrm>
            <a:off x="5213473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Frame 107"/>
          <p:cNvSpPr/>
          <p:nvPr/>
        </p:nvSpPr>
        <p:spPr>
          <a:xfrm>
            <a:off x="6485192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7727944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7727434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7727434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466268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6465758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6465758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196077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5195567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195567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3932146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3931636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3931636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670470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2669960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2669960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400279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1399769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1399769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743200" y="2209800"/>
            <a:ext cx="3733800" cy="3657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</a:t>
            </a: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2701380" y="2750843"/>
            <a:ext cx="1247264" cy="12533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5246348" y="2743200"/>
            <a:ext cx="1247264" cy="12533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3962400" y="2743200"/>
            <a:ext cx="1247264" cy="1253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709022" y="3962400"/>
            <a:ext cx="1247264" cy="13211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709022" y="5303454"/>
            <a:ext cx="1247264" cy="1283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253991" y="4034791"/>
            <a:ext cx="1247264" cy="12411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962400" y="5288167"/>
            <a:ext cx="1247264" cy="12610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253991" y="5295812"/>
            <a:ext cx="1247264" cy="1283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970043" y="4034791"/>
            <a:ext cx="1247264" cy="1241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1420053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2691772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/>
          <p:cNvSpPr/>
          <p:nvPr/>
        </p:nvSpPr>
        <p:spPr>
          <a:xfrm>
            <a:off x="3949481" y="527099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5221201" y="527099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ame 33"/>
          <p:cNvSpPr/>
          <p:nvPr/>
        </p:nvSpPr>
        <p:spPr>
          <a:xfrm>
            <a:off x="5215851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ame 35"/>
          <p:cNvSpPr/>
          <p:nvPr/>
        </p:nvSpPr>
        <p:spPr>
          <a:xfrm>
            <a:off x="6487571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ame 44"/>
          <p:cNvSpPr/>
          <p:nvPr/>
        </p:nvSpPr>
        <p:spPr>
          <a:xfrm>
            <a:off x="1422018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Frame 46"/>
          <p:cNvSpPr/>
          <p:nvPr/>
        </p:nvSpPr>
        <p:spPr>
          <a:xfrm>
            <a:off x="2693737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Frame 54"/>
          <p:cNvSpPr/>
          <p:nvPr/>
        </p:nvSpPr>
        <p:spPr>
          <a:xfrm>
            <a:off x="3951446" y="400315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Frame 56"/>
          <p:cNvSpPr/>
          <p:nvPr/>
        </p:nvSpPr>
        <p:spPr>
          <a:xfrm>
            <a:off x="5223166" y="400315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Frame 62"/>
          <p:cNvSpPr/>
          <p:nvPr/>
        </p:nvSpPr>
        <p:spPr>
          <a:xfrm>
            <a:off x="5217816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Frame 63"/>
          <p:cNvSpPr/>
          <p:nvPr/>
        </p:nvSpPr>
        <p:spPr>
          <a:xfrm>
            <a:off x="6489536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Frame 71"/>
          <p:cNvSpPr/>
          <p:nvPr/>
        </p:nvSpPr>
        <p:spPr>
          <a:xfrm>
            <a:off x="1421507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Frame 73"/>
          <p:cNvSpPr/>
          <p:nvPr/>
        </p:nvSpPr>
        <p:spPr>
          <a:xfrm>
            <a:off x="2693227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Frame 81"/>
          <p:cNvSpPr/>
          <p:nvPr/>
        </p:nvSpPr>
        <p:spPr>
          <a:xfrm>
            <a:off x="3950936" y="27355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Frame 83"/>
          <p:cNvSpPr/>
          <p:nvPr/>
        </p:nvSpPr>
        <p:spPr>
          <a:xfrm>
            <a:off x="5222656" y="27355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Frame 89"/>
          <p:cNvSpPr/>
          <p:nvPr/>
        </p:nvSpPr>
        <p:spPr>
          <a:xfrm>
            <a:off x="5217306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Frame 90"/>
          <p:cNvSpPr/>
          <p:nvPr/>
        </p:nvSpPr>
        <p:spPr>
          <a:xfrm>
            <a:off x="6489025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729812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729812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731777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731777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31267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731267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468136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468136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470101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470101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469591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469591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197945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197945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199910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199910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99400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199400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934014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934014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35979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935979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935469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935469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672338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72338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74303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674303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2673793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673793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02147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02147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404112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404112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403602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403602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697547" y="1501051"/>
            <a:ext cx="1247264" cy="1253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242515" y="1493408"/>
            <a:ext cx="1247264" cy="1253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3958567" y="1493408"/>
            <a:ext cx="1247264" cy="125337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ame 91"/>
          <p:cNvSpPr/>
          <p:nvPr/>
        </p:nvSpPr>
        <p:spPr>
          <a:xfrm>
            <a:off x="1417674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Frame 99"/>
          <p:cNvSpPr/>
          <p:nvPr/>
        </p:nvSpPr>
        <p:spPr>
          <a:xfrm>
            <a:off x="2689394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Frame 102"/>
          <p:cNvSpPr/>
          <p:nvPr/>
        </p:nvSpPr>
        <p:spPr>
          <a:xfrm>
            <a:off x="3947103" y="14857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6" name="Frame 105"/>
          <p:cNvSpPr/>
          <p:nvPr/>
        </p:nvSpPr>
        <p:spPr>
          <a:xfrm>
            <a:off x="5218823" y="14857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7" name="Frame 106"/>
          <p:cNvSpPr/>
          <p:nvPr/>
        </p:nvSpPr>
        <p:spPr>
          <a:xfrm>
            <a:off x="5213473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Frame 107"/>
          <p:cNvSpPr/>
          <p:nvPr/>
        </p:nvSpPr>
        <p:spPr>
          <a:xfrm>
            <a:off x="6485192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7727944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7727434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7727434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466268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6465758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6465758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196077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5195567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195567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3932146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3931636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3931636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670470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2669960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2669960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400279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1399769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1399769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0"/>
          <p:cNvGrpSpPr/>
          <p:nvPr/>
        </p:nvGrpSpPr>
        <p:grpSpPr>
          <a:xfrm>
            <a:off x="1399769" y="1470459"/>
            <a:ext cx="6390703" cy="5116943"/>
            <a:chOff x="1399769" y="1470459"/>
            <a:chExt cx="6390703" cy="5116943"/>
          </a:xfrm>
        </p:grpSpPr>
        <p:sp>
          <p:nvSpPr>
            <p:cNvPr id="102" name="Rectangle 101"/>
            <p:cNvSpPr/>
            <p:nvPr/>
          </p:nvSpPr>
          <p:spPr>
            <a:xfrm>
              <a:off x="2701380" y="2750843"/>
              <a:ext cx="1247264" cy="125337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246348" y="2743200"/>
              <a:ext cx="1247264" cy="125337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962400" y="2743200"/>
              <a:ext cx="1247264" cy="12533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709022" y="3886200"/>
              <a:ext cx="1247264" cy="139738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709022" y="5303454"/>
              <a:ext cx="1247264" cy="12839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253991" y="4034791"/>
              <a:ext cx="1247264" cy="12411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962400" y="5288167"/>
              <a:ext cx="1247264" cy="12610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253991" y="5295812"/>
              <a:ext cx="1247264" cy="12839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70043" y="4034791"/>
              <a:ext cx="1247264" cy="12411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1420053" y="5272064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691772" y="5272064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Frame 21"/>
            <p:cNvSpPr/>
            <p:nvPr/>
          </p:nvSpPr>
          <p:spPr>
            <a:xfrm>
              <a:off x="3949481" y="5270994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Frame 23"/>
            <p:cNvSpPr/>
            <p:nvPr/>
          </p:nvSpPr>
          <p:spPr>
            <a:xfrm>
              <a:off x="5221201" y="5270994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Frame 33"/>
            <p:cNvSpPr/>
            <p:nvPr/>
          </p:nvSpPr>
          <p:spPr>
            <a:xfrm>
              <a:off x="5215851" y="5272064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Frame 35"/>
            <p:cNvSpPr/>
            <p:nvPr/>
          </p:nvSpPr>
          <p:spPr>
            <a:xfrm>
              <a:off x="6487571" y="5272064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ame 44"/>
            <p:cNvSpPr/>
            <p:nvPr/>
          </p:nvSpPr>
          <p:spPr>
            <a:xfrm>
              <a:off x="1422018" y="4004220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Frame 46"/>
            <p:cNvSpPr/>
            <p:nvPr/>
          </p:nvSpPr>
          <p:spPr>
            <a:xfrm>
              <a:off x="2693737" y="4004220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ame 54"/>
            <p:cNvSpPr/>
            <p:nvPr/>
          </p:nvSpPr>
          <p:spPr>
            <a:xfrm>
              <a:off x="3951446" y="4003150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Frame 56"/>
            <p:cNvSpPr/>
            <p:nvPr/>
          </p:nvSpPr>
          <p:spPr>
            <a:xfrm>
              <a:off x="5223166" y="4003150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Frame 62"/>
            <p:cNvSpPr/>
            <p:nvPr/>
          </p:nvSpPr>
          <p:spPr>
            <a:xfrm>
              <a:off x="5217816" y="4004220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Frame 63"/>
            <p:cNvSpPr/>
            <p:nvPr/>
          </p:nvSpPr>
          <p:spPr>
            <a:xfrm>
              <a:off x="6489536" y="4004220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Frame 71"/>
            <p:cNvSpPr/>
            <p:nvPr/>
          </p:nvSpPr>
          <p:spPr>
            <a:xfrm>
              <a:off x="1421507" y="2736628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Frame 73"/>
            <p:cNvSpPr/>
            <p:nvPr/>
          </p:nvSpPr>
          <p:spPr>
            <a:xfrm>
              <a:off x="2693227" y="2736628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2" name="Frame 81"/>
            <p:cNvSpPr/>
            <p:nvPr/>
          </p:nvSpPr>
          <p:spPr>
            <a:xfrm>
              <a:off x="3950936" y="2735558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Frame 83"/>
            <p:cNvSpPr/>
            <p:nvPr/>
          </p:nvSpPr>
          <p:spPr>
            <a:xfrm>
              <a:off x="5222656" y="2735558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Frame 89"/>
            <p:cNvSpPr/>
            <p:nvPr/>
          </p:nvSpPr>
          <p:spPr>
            <a:xfrm>
              <a:off x="5217306" y="2736628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Frame 90"/>
            <p:cNvSpPr/>
            <p:nvPr/>
          </p:nvSpPr>
          <p:spPr>
            <a:xfrm>
              <a:off x="6489025" y="2736628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729812" y="525568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729812" y="6518890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731777" y="3987843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7731777" y="525104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731267" y="27202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7731267" y="3983454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468136" y="525568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468136" y="6518890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470101" y="3987843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70101" y="525104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6469591" y="27202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469591" y="3983454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197945" y="525568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197945" y="6518890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199910" y="3987843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199910" y="525104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5199400" y="27202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5199400" y="3983454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934014" y="525568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934014" y="6518890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935979" y="3987843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935979" y="525104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935469" y="27202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935469" y="3983454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672338" y="525568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72338" y="6518890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674303" y="3987843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674303" y="525104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2673793" y="27202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673793" y="3983454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402147" y="525568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02147" y="6518890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4112" y="3987843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404112" y="5251047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403602" y="27202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403602" y="3983454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697547" y="1501051"/>
              <a:ext cx="1247264" cy="12533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242515" y="1493408"/>
              <a:ext cx="1247264" cy="12533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958567" y="1493408"/>
              <a:ext cx="1247264" cy="1253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ame 91"/>
            <p:cNvSpPr/>
            <p:nvPr/>
          </p:nvSpPr>
          <p:spPr>
            <a:xfrm>
              <a:off x="1417674" y="1486836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0" name="Frame 99"/>
            <p:cNvSpPr/>
            <p:nvPr/>
          </p:nvSpPr>
          <p:spPr>
            <a:xfrm>
              <a:off x="2689394" y="1486836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3" name="Frame 102"/>
            <p:cNvSpPr/>
            <p:nvPr/>
          </p:nvSpPr>
          <p:spPr>
            <a:xfrm>
              <a:off x="3947103" y="1485766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6" name="Frame 105"/>
            <p:cNvSpPr/>
            <p:nvPr/>
          </p:nvSpPr>
          <p:spPr>
            <a:xfrm>
              <a:off x="5218823" y="1485766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7" name="Frame 106"/>
            <p:cNvSpPr/>
            <p:nvPr/>
          </p:nvSpPr>
          <p:spPr>
            <a:xfrm>
              <a:off x="5213473" y="1486836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Frame 107"/>
            <p:cNvSpPr/>
            <p:nvPr/>
          </p:nvSpPr>
          <p:spPr>
            <a:xfrm>
              <a:off x="6485192" y="1486836"/>
              <a:ext cx="1291285" cy="1291285"/>
            </a:xfrm>
            <a:prstGeom prst="frame">
              <a:avLst>
                <a:gd name="adj1" fmla="val 18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7727944" y="27380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7727434" y="1470459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7727434" y="2733662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6466268" y="27380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6465758" y="1470459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65758" y="2733662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196077" y="27380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195567" y="1470459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195567" y="2733662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932146" y="27380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931636" y="1470459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931636" y="2733662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2670470" y="27380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2669960" y="1470459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669960" y="2733662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400279" y="2738051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1399769" y="1470459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1399769" y="2733662"/>
              <a:ext cx="58695" cy="586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5" name="Straight Connector 144"/>
          <p:cNvCxnSpPr>
            <a:stCxn id="128" idx="6"/>
            <a:endCxn id="132" idx="2"/>
          </p:cNvCxnSpPr>
          <p:nvPr/>
        </p:nvCxnSpPr>
        <p:spPr>
          <a:xfrm>
            <a:off x="2115988" y="4618585"/>
            <a:ext cx="4999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152" idx="0"/>
            <a:endCxn id="138" idx="4"/>
          </p:cNvCxnSpPr>
          <p:nvPr/>
        </p:nvCxnSpPr>
        <p:spPr>
          <a:xfrm rot="5400000" flipH="1" flipV="1">
            <a:off x="203442" y="400030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53" idx="0"/>
            <a:endCxn id="139" idx="4"/>
          </p:cNvCxnSpPr>
          <p:nvPr/>
        </p:nvCxnSpPr>
        <p:spPr>
          <a:xfrm rot="5400000" flipH="1" flipV="1">
            <a:off x="1472848" y="400030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54" idx="0"/>
            <a:endCxn id="140" idx="4"/>
          </p:cNvCxnSpPr>
          <p:nvPr/>
        </p:nvCxnSpPr>
        <p:spPr>
          <a:xfrm rot="5400000" flipH="1" flipV="1">
            <a:off x="2728268" y="3999240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155" idx="0"/>
            <a:endCxn id="141" idx="4"/>
          </p:cNvCxnSpPr>
          <p:nvPr/>
        </p:nvCxnSpPr>
        <p:spPr>
          <a:xfrm rot="5400000" flipH="1" flipV="1">
            <a:off x="3997674" y="3999240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56" idx="0"/>
            <a:endCxn id="142" idx="4"/>
          </p:cNvCxnSpPr>
          <p:nvPr/>
        </p:nvCxnSpPr>
        <p:spPr>
          <a:xfrm rot="5400000" flipH="1" flipV="1">
            <a:off x="5261740" y="400030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Grid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2057400" y="458929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26806" y="458929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4582226" y="4588223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851632" y="4588223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115698" y="458929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2059361" y="332375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28767" y="332375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4584188" y="332268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5853594" y="332268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117659" y="332375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2058852" y="205846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328258" y="205846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4583678" y="205740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5853084" y="205740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7117150" y="205846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Straight Connector 142"/>
          <p:cNvCxnSpPr>
            <a:stCxn id="138" idx="6"/>
            <a:endCxn id="142" idx="2"/>
          </p:cNvCxnSpPr>
          <p:nvPr/>
        </p:nvCxnSpPr>
        <p:spPr>
          <a:xfrm>
            <a:off x="2117440" y="2087762"/>
            <a:ext cx="4999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33" idx="6"/>
            <a:endCxn id="137" idx="2"/>
          </p:cNvCxnSpPr>
          <p:nvPr/>
        </p:nvCxnSpPr>
        <p:spPr>
          <a:xfrm>
            <a:off x="2117949" y="3353048"/>
            <a:ext cx="4999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/>
          <p:cNvSpPr/>
          <p:nvPr/>
        </p:nvSpPr>
        <p:spPr>
          <a:xfrm>
            <a:off x="2057400" y="588501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326806" y="588501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4582226" y="588394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5851632" y="588394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7115698" y="588501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Connector 156"/>
          <p:cNvCxnSpPr>
            <a:stCxn id="152" idx="6"/>
            <a:endCxn id="156" idx="2"/>
          </p:cNvCxnSpPr>
          <p:nvPr/>
        </p:nvCxnSpPr>
        <p:spPr>
          <a:xfrm>
            <a:off x="2115988" y="5914306"/>
            <a:ext cx="4999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2701380" y="2750843"/>
            <a:ext cx="1247264" cy="12533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5246348" y="2743200"/>
            <a:ext cx="1247264" cy="12533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3962400" y="2743200"/>
            <a:ext cx="1247264" cy="1253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709022" y="3810000"/>
            <a:ext cx="1247264" cy="14735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709022" y="5303454"/>
            <a:ext cx="1247264" cy="1283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253991" y="4034791"/>
            <a:ext cx="1247264" cy="12411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962400" y="5288167"/>
            <a:ext cx="1247264" cy="12610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253991" y="5295812"/>
            <a:ext cx="1247264" cy="1283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970043" y="4034791"/>
            <a:ext cx="1247264" cy="1241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1420053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2691772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/>
          <p:cNvSpPr/>
          <p:nvPr/>
        </p:nvSpPr>
        <p:spPr>
          <a:xfrm>
            <a:off x="3949481" y="527099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5221201" y="527099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ame 33"/>
          <p:cNvSpPr/>
          <p:nvPr/>
        </p:nvSpPr>
        <p:spPr>
          <a:xfrm>
            <a:off x="5215851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ame 35"/>
          <p:cNvSpPr/>
          <p:nvPr/>
        </p:nvSpPr>
        <p:spPr>
          <a:xfrm>
            <a:off x="6487571" y="527206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ame 44"/>
          <p:cNvSpPr/>
          <p:nvPr/>
        </p:nvSpPr>
        <p:spPr>
          <a:xfrm>
            <a:off x="1422018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Frame 46"/>
          <p:cNvSpPr/>
          <p:nvPr/>
        </p:nvSpPr>
        <p:spPr>
          <a:xfrm>
            <a:off x="2693737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Frame 54"/>
          <p:cNvSpPr/>
          <p:nvPr/>
        </p:nvSpPr>
        <p:spPr>
          <a:xfrm>
            <a:off x="3951446" y="400315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Frame 56"/>
          <p:cNvSpPr/>
          <p:nvPr/>
        </p:nvSpPr>
        <p:spPr>
          <a:xfrm>
            <a:off x="5223166" y="400315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Frame 62"/>
          <p:cNvSpPr/>
          <p:nvPr/>
        </p:nvSpPr>
        <p:spPr>
          <a:xfrm>
            <a:off x="5217816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Frame 63"/>
          <p:cNvSpPr/>
          <p:nvPr/>
        </p:nvSpPr>
        <p:spPr>
          <a:xfrm>
            <a:off x="6489536" y="4004220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Frame 71"/>
          <p:cNvSpPr/>
          <p:nvPr/>
        </p:nvSpPr>
        <p:spPr>
          <a:xfrm>
            <a:off x="1421507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Frame 73"/>
          <p:cNvSpPr/>
          <p:nvPr/>
        </p:nvSpPr>
        <p:spPr>
          <a:xfrm>
            <a:off x="2693227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Frame 81"/>
          <p:cNvSpPr/>
          <p:nvPr/>
        </p:nvSpPr>
        <p:spPr>
          <a:xfrm>
            <a:off x="3950936" y="27355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Frame 83"/>
          <p:cNvSpPr/>
          <p:nvPr/>
        </p:nvSpPr>
        <p:spPr>
          <a:xfrm>
            <a:off x="5222656" y="27355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Frame 89"/>
          <p:cNvSpPr/>
          <p:nvPr/>
        </p:nvSpPr>
        <p:spPr>
          <a:xfrm>
            <a:off x="5217306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Frame 90"/>
          <p:cNvSpPr/>
          <p:nvPr/>
        </p:nvSpPr>
        <p:spPr>
          <a:xfrm>
            <a:off x="6489025" y="273662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729812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729812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731777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731777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31267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731267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468136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468136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470101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470101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469591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469591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197945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197945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199910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199910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99400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199400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934014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934014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35979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935979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935469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935469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672338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72338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74303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674303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2673793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673793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02147" y="525568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02147" y="651889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404112" y="3987843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404112" y="525104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403602" y="27202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403602" y="3983454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697547" y="1501051"/>
            <a:ext cx="1247264" cy="1253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242515" y="1493408"/>
            <a:ext cx="1247264" cy="1253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3958567" y="1493408"/>
            <a:ext cx="1247264" cy="125337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ame 91"/>
          <p:cNvSpPr/>
          <p:nvPr/>
        </p:nvSpPr>
        <p:spPr>
          <a:xfrm>
            <a:off x="1417674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Frame 99"/>
          <p:cNvSpPr/>
          <p:nvPr/>
        </p:nvSpPr>
        <p:spPr>
          <a:xfrm>
            <a:off x="2689394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Frame 102"/>
          <p:cNvSpPr/>
          <p:nvPr/>
        </p:nvSpPr>
        <p:spPr>
          <a:xfrm>
            <a:off x="3947103" y="14857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6" name="Frame 105"/>
          <p:cNvSpPr/>
          <p:nvPr/>
        </p:nvSpPr>
        <p:spPr>
          <a:xfrm>
            <a:off x="5218823" y="14857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7" name="Frame 106"/>
          <p:cNvSpPr/>
          <p:nvPr/>
        </p:nvSpPr>
        <p:spPr>
          <a:xfrm>
            <a:off x="5213473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Frame 107"/>
          <p:cNvSpPr/>
          <p:nvPr/>
        </p:nvSpPr>
        <p:spPr>
          <a:xfrm>
            <a:off x="6485192" y="148683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7727944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7727434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7727434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466268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6465758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6465758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196077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5195567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195567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3932146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3931636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3931636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670470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2669960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2669960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400279" y="273805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1399769" y="147045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1399769" y="273366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/>
          <p:cNvCxnSpPr>
            <a:stCxn id="128" idx="6"/>
            <a:endCxn id="132" idx="2"/>
          </p:cNvCxnSpPr>
          <p:nvPr/>
        </p:nvCxnSpPr>
        <p:spPr>
          <a:xfrm>
            <a:off x="2115988" y="4618585"/>
            <a:ext cx="4999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152" idx="0"/>
            <a:endCxn id="138" idx="4"/>
          </p:cNvCxnSpPr>
          <p:nvPr/>
        </p:nvCxnSpPr>
        <p:spPr>
          <a:xfrm rot="5400000" flipH="1" flipV="1">
            <a:off x="203442" y="400030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53" idx="0"/>
            <a:endCxn id="139" idx="4"/>
          </p:cNvCxnSpPr>
          <p:nvPr/>
        </p:nvCxnSpPr>
        <p:spPr>
          <a:xfrm rot="5400000" flipH="1" flipV="1">
            <a:off x="1472848" y="400030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54" idx="0"/>
            <a:endCxn id="140" idx="4"/>
          </p:cNvCxnSpPr>
          <p:nvPr/>
        </p:nvCxnSpPr>
        <p:spPr>
          <a:xfrm rot="5400000" flipH="1" flipV="1">
            <a:off x="2728268" y="3999240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155" idx="0"/>
            <a:endCxn id="141" idx="4"/>
          </p:cNvCxnSpPr>
          <p:nvPr/>
        </p:nvCxnSpPr>
        <p:spPr>
          <a:xfrm rot="5400000" flipH="1" flipV="1">
            <a:off x="3997674" y="3999240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56" idx="0"/>
            <a:endCxn id="142" idx="4"/>
          </p:cNvCxnSpPr>
          <p:nvPr/>
        </p:nvCxnSpPr>
        <p:spPr>
          <a:xfrm rot="5400000" flipH="1" flipV="1">
            <a:off x="5261740" y="400030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Grid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2057400" y="458929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26806" y="458929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4582226" y="4588223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851632" y="4588223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115698" y="458929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2059361" y="332375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28767" y="332375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4584188" y="332268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5853594" y="332268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117659" y="332375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2058852" y="205846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328258" y="205846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4583678" y="205740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5853084" y="205740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7117150" y="205846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Straight Connector 142"/>
          <p:cNvCxnSpPr>
            <a:stCxn id="138" idx="6"/>
            <a:endCxn id="142" idx="2"/>
          </p:cNvCxnSpPr>
          <p:nvPr/>
        </p:nvCxnSpPr>
        <p:spPr>
          <a:xfrm>
            <a:off x="2117440" y="2087762"/>
            <a:ext cx="4999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33" idx="6"/>
            <a:endCxn id="137" idx="2"/>
          </p:cNvCxnSpPr>
          <p:nvPr/>
        </p:nvCxnSpPr>
        <p:spPr>
          <a:xfrm>
            <a:off x="2117949" y="3353048"/>
            <a:ext cx="4999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/>
          <p:cNvSpPr/>
          <p:nvPr/>
        </p:nvSpPr>
        <p:spPr>
          <a:xfrm>
            <a:off x="2057400" y="588501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326806" y="588501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4582226" y="588394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5851632" y="588394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7115698" y="588501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Connector 156"/>
          <p:cNvCxnSpPr>
            <a:stCxn id="152" idx="6"/>
            <a:endCxn id="156" idx="2"/>
          </p:cNvCxnSpPr>
          <p:nvPr/>
        </p:nvCxnSpPr>
        <p:spPr>
          <a:xfrm>
            <a:off x="2115988" y="5914306"/>
            <a:ext cx="4999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 126"/>
          <p:cNvSpPr/>
          <p:nvPr/>
        </p:nvSpPr>
        <p:spPr>
          <a:xfrm>
            <a:off x="4532799" y="2150337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277922" y="2615466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2816316" y="3279242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2820721" y="4531036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3284968" y="5322987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4537643" y="5751117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5810579" y="5290393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6280112" y="4547333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6268660" y="3280122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5807937" y="2618547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7" name="Straight Connector 166"/>
          <p:cNvCxnSpPr/>
          <p:nvPr/>
        </p:nvCxnSpPr>
        <p:spPr>
          <a:xfrm rot="5400000" flipH="1" flipV="1">
            <a:off x="2302545" y="3972447"/>
            <a:ext cx="1190626" cy="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rot="5400000">
            <a:off x="2796056" y="2790770"/>
            <a:ext cx="671264" cy="470414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10800000" flipV="1">
            <a:off x="3351038" y="2225215"/>
            <a:ext cx="1263248" cy="48627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4619570" y="2225215"/>
            <a:ext cx="1273817" cy="46513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16200000" flipV="1">
            <a:off x="5790320" y="2793412"/>
            <a:ext cx="655408" cy="459843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rot="5400000" flipH="1" flipV="1">
            <a:off x="5729537" y="3985304"/>
            <a:ext cx="1247389" cy="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5400000" flipH="1" flipV="1">
            <a:off x="5748038" y="4759639"/>
            <a:ext cx="745263" cy="465127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V="1">
            <a:off x="4608999" y="5375403"/>
            <a:ext cx="1279103" cy="449273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3351038" y="5401831"/>
            <a:ext cx="1257961" cy="42813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rot="16200000" flipV="1">
            <a:off x="2724701" y="4770208"/>
            <a:ext cx="792832" cy="470414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MC change</a:t>
            </a:r>
            <a:endParaRPr lang="en-US" dirty="0"/>
          </a:p>
        </p:txBody>
      </p:sp>
      <p:sp>
        <p:nvSpPr>
          <p:cNvPr id="96" name="Frame 95"/>
          <p:cNvSpPr/>
          <p:nvPr/>
        </p:nvSpPr>
        <p:spPr>
          <a:xfrm>
            <a:off x="6096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5298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ame 97"/>
          <p:cNvSpPr/>
          <p:nvPr/>
        </p:nvSpPr>
        <p:spPr>
          <a:xfrm>
            <a:off x="45720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64922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4511448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511448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>
            <a:stCxn id="97" idx="6"/>
            <a:endCxn id="99" idx="2"/>
          </p:cNvCxnSpPr>
          <p:nvPr/>
        </p:nvCxnSpPr>
        <p:spPr>
          <a:xfrm>
            <a:off x="2712720" y="4039961"/>
            <a:ext cx="377952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/>
          <p:nvPr/>
        </p:nvSpPr>
        <p:spPr>
          <a:xfrm>
            <a:off x="553810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53810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8457792" y="196963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8457792" y="590550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286000" y="4300835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0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324600" y="4300835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1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36576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/>
                </a:solidFill>
              </a:rPr>
              <a:t>t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609600" y="5228681"/>
            <a:ext cx="7924800" cy="762000"/>
          </a:xfrm>
          <a:prstGeom prst="rect">
            <a:avLst/>
          </a:prstGeom>
          <a:solidFill>
            <a:srgbClr val="FFA3A3"/>
          </a:solidFill>
          <a:ln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Triangle 33"/>
          <p:cNvSpPr/>
          <p:nvPr/>
        </p:nvSpPr>
        <p:spPr>
          <a:xfrm flipH="1">
            <a:off x="609600" y="3247481"/>
            <a:ext cx="7924800" cy="1981200"/>
          </a:xfrm>
          <a:prstGeom prst="rtTriangle">
            <a:avLst/>
          </a:prstGeom>
          <a:solidFill>
            <a:srgbClr val="FFA3A3"/>
          </a:solidFill>
          <a:ln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2D MC change</a:t>
            </a:r>
            <a:endParaRPr lang="en-US" dirty="0"/>
          </a:p>
        </p:txBody>
      </p:sp>
      <p:sp>
        <p:nvSpPr>
          <p:cNvPr id="9" name="Frame 8"/>
          <p:cNvSpPr/>
          <p:nvPr/>
        </p:nvSpPr>
        <p:spPr>
          <a:xfrm>
            <a:off x="6096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298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/>
          <p:cNvSpPr/>
          <p:nvPr/>
        </p:nvSpPr>
        <p:spPr>
          <a:xfrm>
            <a:off x="45720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922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11448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11448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09600" y="3228431"/>
            <a:ext cx="7934325" cy="2000251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6"/>
            <a:endCxn id="12" idx="2"/>
          </p:cNvCxnSpPr>
          <p:nvPr/>
        </p:nvCxnSpPr>
        <p:spPr>
          <a:xfrm>
            <a:off x="2712720" y="4039961"/>
            <a:ext cx="377952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267325" y="3923756"/>
            <a:ext cx="228600" cy="228600"/>
          </a:xfrm>
          <a:prstGeom prst="ellipse">
            <a:avLst/>
          </a:prstGeom>
          <a:solidFill>
            <a:srgbClr val="FF0000"/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53810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3810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457792" y="196963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57792" y="590550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276600" y="507628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baseline="-25000" dirty="0" smtClean="0">
                <a:solidFill>
                  <a:srgbClr val="FF0000"/>
                </a:solidFill>
              </a:rPr>
              <a:t>1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4000" y="507628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baseline="-25000" dirty="0" smtClean="0">
                <a:solidFill>
                  <a:srgbClr val="FF0000"/>
                </a:solidFill>
              </a:rPr>
              <a:t>2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609600" y="5228681"/>
            <a:ext cx="7924800" cy="762000"/>
          </a:xfrm>
          <a:prstGeom prst="rect">
            <a:avLst/>
          </a:prstGeom>
          <a:solidFill>
            <a:srgbClr val="FFA3A3"/>
          </a:solidFill>
          <a:ln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Triangle 33"/>
          <p:cNvSpPr/>
          <p:nvPr/>
        </p:nvSpPr>
        <p:spPr>
          <a:xfrm flipH="1">
            <a:off x="609600" y="3247481"/>
            <a:ext cx="7924800" cy="1981200"/>
          </a:xfrm>
          <a:prstGeom prst="rtTriangle">
            <a:avLst/>
          </a:prstGeom>
          <a:solidFill>
            <a:srgbClr val="FFA3A3"/>
          </a:solidFill>
          <a:ln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- Side</a:t>
            </a:r>
            <a:endParaRPr lang="en-US" dirty="0"/>
          </a:p>
        </p:txBody>
      </p:sp>
      <p:sp>
        <p:nvSpPr>
          <p:cNvPr id="9" name="Frame 8"/>
          <p:cNvSpPr/>
          <p:nvPr/>
        </p:nvSpPr>
        <p:spPr>
          <a:xfrm>
            <a:off x="6096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298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/>
          <p:cNvSpPr/>
          <p:nvPr/>
        </p:nvSpPr>
        <p:spPr>
          <a:xfrm>
            <a:off x="45720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922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11448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11448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09600" y="3228431"/>
            <a:ext cx="7934325" cy="2000251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6"/>
            <a:endCxn id="12" idx="2"/>
          </p:cNvCxnSpPr>
          <p:nvPr/>
        </p:nvCxnSpPr>
        <p:spPr>
          <a:xfrm>
            <a:off x="2712720" y="4039961"/>
            <a:ext cx="377952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267325" y="3923756"/>
            <a:ext cx="228600" cy="228600"/>
          </a:xfrm>
          <a:prstGeom prst="ellipse">
            <a:avLst/>
          </a:prstGeom>
          <a:solidFill>
            <a:srgbClr val="FF0000"/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16" idx="4"/>
            <a:endCxn id="17" idx="0"/>
          </p:cNvCxnSpPr>
          <p:nvPr/>
        </p:nvCxnSpPr>
        <p:spPr>
          <a:xfrm rot="5400000">
            <a:off x="-1231243" y="4036627"/>
            <a:ext cx="3752986" cy="0"/>
          </a:xfrm>
          <a:prstGeom prst="line">
            <a:avLst/>
          </a:prstGeom>
          <a:ln w="1143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0" idx="4"/>
            <a:endCxn id="21" idx="0"/>
          </p:cNvCxnSpPr>
          <p:nvPr/>
        </p:nvCxnSpPr>
        <p:spPr>
          <a:xfrm rot="5400000">
            <a:off x="6672739" y="4029007"/>
            <a:ext cx="3752986" cy="0"/>
          </a:xfrm>
          <a:prstGeom prst="line">
            <a:avLst/>
          </a:prstGeom>
          <a:ln w="1143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53810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3810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457792" y="196963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57792" y="590550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276600" y="507628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baseline="-25000" dirty="0" smtClean="0">
                <a:solidFill>
                  <a:srgbClr val="FF0000"/>
                </a:solidFill>
              </a:rPr>
              <a:t>1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4000" y="507628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baseline="-25000" dirty="0" smtClean="0">
                <a:solidFill>
                  <a:srgbClr val="FF0000"/>
                </a:solidFill>
              </a:rPr>
              <a:t>2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Triangle 23"/>
          <p:cNvSpPr/>
          <p:nvPr/>
        </p:nvSpPr>
        <p:spPr>
          <a:xfrm flipH="1">
            <a:off x="1447800" y="2104481"/>
            <a:ext cx="5105400" cy="3886200"/>
          </a:xfrm>
          <a:prstGeom prst="rtTriangle">
            <a:avLst/>
          </a:prstGeom>
          <a:solidFill>
            <a:srgbClr val="FFA3A3"/>
          </a:solidFill>
          <a:ln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553200" y="2104481"/>
            <a:ext cx="1981200" cy="3886200"/>
          </a:xfrm>
          <a:prstGeom prst="rect">
            <a:avLst/>
          </a:prstGeom>
          <a:solidFill>
            <a:srgbClr val="FFA3A3"/>
          </a:solidFill>
          <a:ln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447800" y="2056856"/>
            <a:ext cx="5086350" cy="3933825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- Top</a:t>
            </a:r>
            <a:endParaRPr lang="en-US" dirty="0"/>
          </a:p>
        </p:txBody>
      </p:sp>
      <p:sp>
        <p:nvSpPr>
          <p:cNvPr id="9" name="Frame 8"/>
          <p:cNvSpPr/>
          <p:nvPr/>
        </p:nvSpPr>
        <p:spPr>
          <a:xfrm>
            <a:off x="6096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298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/>
          <p:cNvSpPr/>
          <p:nvPr/>
        </p:nvSpPr>
        <p:spPr>
          <a:xfrm>
            <a:off x="45720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922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10800000" flipV="1">
            <a:off x="695329" y="6019256"/>
            <a:ext cx="3848096" cy="2"/>
          </a:xfrm>
          <a:prstGeom prst="line">
            <a:avLst/>
          </a:prstGeom>
          <a:ln w="1143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53810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3810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10800000" flipV="1">
            <a:off x="4656229" y="2066380"/>
            <a:ext cx="3830547" cy="2313"/>
          </a:xfrm>
          <a:prstGeom prst="line">
            <a:avLst/>
          </a:prstGeom>
          <a:ln w="1143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457792" y="196963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57792" y="590550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6"/>
            <a:endCxn id="12" idx="2"/>
          </p:cNvCxnSpPr>
          <p:nvPr/>
        </p:nvCxnSpPr>
        <p:spPr>
          <a:xfrm>
            <a:off x="2712720" y="4039961"/>
            <a:ext cx="377952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857625" y="3933281"/>
            <a:ext cx="228600" cy="228600"/>
          </a:xfrm>
          <a:prstGeom prst="ellipse">
            <a:avLst/>
          </a:prstGeom>
          <a:solidFill>
            <a:srgbClr val="FF0000"/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11448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11448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76600" y="507628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baseline="-25000" dirty="0" smtClean="0">
                <a:solidFill>
                  <a:srgbClr val="FF0000"/>
                </a:solidFill>
              </a:rPr>
              <a:t>1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000" y="507628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baseline="-25000" dirty="0" smtClean="0">
                <a:solidFill>
                  <a:srgbClr val="FF0000"/>
                </a:solidFill>
              </a:rPr>
              <a:t>2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Triangle 25"/>
          <p:cNvSpPr/>
          <p:nvPr/>
        </p:nvSpPr>
        <p:spPr>
          <a:xfrm flipH="1">
            <a:off x="1524000" y="2637881"/>
            <a:ext cx="7010400" cy="3352800"/>
          </a:xfrm>
          <a:prstGeom prst="rtTriangle">
            <a:avLst/>
          </a:prstGeom>
          <a:solidFill>
            <a:srgbClr val="FFA3A3"/>
          </a:solidFill>
          <a:ln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447800" y="2637881"/>
            <a:ext cx="7086600" cy="3352801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- Side</a:t>
            </a:r>
            <a:endParaRPr lang="en-US" dirty="0"/>
          </a:p>
        </p:txBody>
      </p:sp>
      <p:sp>
        <p:nvSpPr>
          <p:cNvPr id="9" name="Frame 8"/>
          <p:cNvSpPr/>
          <p:nvPr/>
        </p:nvSpPr>
        <p:spPr>
          <a:xfrm>
            <a:off x="6096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298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/>
          <p:cNvSpPr/>
          <p:nvPr/>
        </p:nvSpPr>
        <p:spPr>
          <a:xfrm>
            <a:off x="45720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922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10800000" flipV="1">
            <a:off x="695329" y="6019256"/>
            <a:ext cx="3848096" cy="2"/>
          </a:xfrm>
          <a:prstGeom prst="line">
            <a:avLst/>
          </a:prstGeom>
          <a:ln w="1143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53810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3810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457792" y="196963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57792" y="590550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6"/>
            <a:endCxn id="12" idx="2"/>
          </p:cNvCxnSpPr>
          <p:nvPr/>
        </p:nvCxnSpPr>
        <p:spPr>
          <a:xfrm>
            <a:off x="2712720" y="4039961"/>
            <a:ext cx="377952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448300" y="3933281"/>
            <a:ext cx="228600" cy="228600"/>
          </a:xfrm>
          <a:prstGeom prst="ellipse">
            <a:avLst/>
          </a:prstGeom>
          <a:solidFill>
            <a:srgbClr val="FF0000"/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11448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11448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6672739" y="4029007"/>
            <a:ext cx="3752986" cy="0"/>
          </a:xfrm>
          <a:prstGeom prst="line">
            <a:avLst/>
          </a:prstGeom>
          <a:ln w="1143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76600" y="507628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baseline="-25000" dirty="0" smtClean="0">
                <a:solidFill>
                  <a:srgbClr val="FF0000"/>
                </a:solidFill>
              </a:rPr>
              <a:t>1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0" y="507628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baseline="-25000" dirty="0" smtClean="0">
                <a:solidFill>
                  <a:srgbClr val="FF0000"/>
                </a:solidFill>
              </a:rPr>
              <a:t>2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ight Triangle 45"/>
          <p:cNvSpPr/>
          <p:nvPr/>
        </p:nvSpPr>
        <p:spPr>
          <a:xfrm flipH="1">
            <a:off x="609600" y="2104481"/>
            <a:ext cx="6019800" cy="3657600"/>
          </a:xfrm>
          <a:prstGeom prst="rtTriangle">
            <a:avLst/>
          </a:prstGeom>
          <a:solidFill>
            <a:srgbClr val="FFA3A3"/>
          </a:solidFill>
          <a:ln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629400" y="2104481"/>
            <a:ext cx="1905000" cy="3657600"/>
          </a:xfrm>
          <a:prstGeom prst="rect">
            <a:avLst/>
          </a:prstGeom>
          <a:solidFill>
            <a:srgbClr val="FFA3A3"/>
          </a:solidFill>
          <a:ln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09600" y="5685881"/>
            <a:ext cx="7924800" cy="304800"/>
          </a:xfrm>
          <a:prstGeom prst="rect">
            <a:avLst/>
          </a:prstGeom>
          <a:solidFill>
            <a:srgbClr val="FFA3A3"/>
          </a:solidFill>
          <a:ln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85800" y="2056856"/>
            <a:ext cx="6010275" cy="3629025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Side- Top</a:t>
            </a:r>
            <a:endParaRPr lang="en-US" dirty="0"/>
          </a:p>
        </p:txBody>
      </p:sp>
      <p:sp>
        <p:nvSpPr>
          <p:cNvPr id="9" name="Frame 8"/>
          <p:cNvSpPr/>
          <p:nvPr/>
        </p:nvSpPr>
        <p:spPr>
          <a:xfrm>
            <a:off x="6096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298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/>
          <p:cNvSpPr/>
          <p:nvPr/>
        </p:nvSpPr>
        <p:spPr>
          <a:xfrm>
            <a:off x="4572000" y="2028281"/>
            <a:ext cx="4023360" cy="4023360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92240" y="3948521"/>
            <a:ext cx="182880" cy="1828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53810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3810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10800000" flipV="1">
            <a:off x="4694329" y="2053680"/>
            <a:ext cx="3830547" cy="2313"/>
          </a:xfrm>
          <a:prstGeom prst="line">
            <a:avLst/>
          </a:prstGeom>
          <a:ln w="1143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457792" y="196963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57792" y="590550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6"/>
            <a:endCxn id="12" idx="2"/>
          </p:cNvCxnSpPr>
          <p:nvPr/>
        </p:nvCxnSpPr>
        <p:spPr>
          <a:xfrm>
            <a:off x="2712720" y="4039961"/>
            <a:ext cx="377952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295650" y="3933281"/>
            <a:ext cx="228600" cy="228600"/>
          </a:xfrm>
          <a:prstGeom prst="ellipse">
            <a:avLst/>
          </a:prstGeom>
          <a:solidFill>
            <a:srgbClr val="FF0000"/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11448" y="197725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11448" y="591312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rot="5400000">
            <a:off x="-1231243" y="4036627"/>
            <a:ext cx="3752986" cy="0"/>
          </a:xfrm>
          <a:prstGeom prst="line">
            <a:avLst/>
          </a:prstGeom>
          <a:ln w="1143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276600" y="507628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baseline="-25000" dirty="0" smtClean="0">
                <a:solidFill>
                  <a:srgbClr val="FF0000"/>
                </a:solidFill>
              </a:rPr>
              <a:t>1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34000" y="507628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baseline="-25000" dirty="0" smtClean="0">
                <a:solidFill>
                  <a:srgbClr val="FF0000"/>
                </a:solidFill>
              </a:rPr>
              <a:t>2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Discrete Indicator Functions (DIF)</a:t>
            </a:r>
            <a:endParaRPr lang="en-US" dirty="0"/>
          </a:p>
        </p:txBody>
      </p:sp>
      <p:pic>
        <p:nvPicPr>
          <p:cNvPr id="4" name="Picture 3" descr="bishop_di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1143000"/>
            <a:ext cx="2462984" cy="5526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4" name="Picture 2" descr="C:\Users\Jason\Desktop\casegraph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445" y="1231032"/>
            <a:ext cx="4391111" cy="439593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267200" y="5715000"/>
            <a:ext cx="68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</a:t>
            </a:r>
            <a:r>
              <a:rPr lang="en-US" sz="3200" baseline="-25000" dirty="0" smtClean="0"/>
              <a:t>1</a:t>
            </a:r>
            <a:endParaRPr lang="en-US" sz="3200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676400" y="3048000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</a:t>
            </a:r>
            <a:r>
              <a:rPr lang="en-US" sz="3200" baseline="-25000" dirty="0" smtClean="0"/>
              <a:t>2</a:t>
            </a:r>
            <a:endParaRPr lang="en-US" sz="3200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2362200" y="5638800"/>
            <a:ext cx="76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0</a:t>
            </a:r>
            <a:endParaRPr lang="en-US" sz="2400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6248400" y="5638800"/>
            <a:ext cx="76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.5</a:t>
            </a:r>
            <a:endParaRPr lang="en-US" sz="2400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1828800" y="5029200"/>
            <a:ext cx="60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.5</a:t>
            </a:r>
            <a:endParaRPr lang="en-US" sz="2400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1905000" y="1295400"/>
            <a:ext cx="38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</a:t>
            </a:r>
            <a:endParaRPr lang="en-US" sz="2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4" name="Picture 2" descr="C:\Users\Jason\Desktop\casegraph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445" y="1231032"/>
            <a:ext cx="4391111" cy="439593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46858" t="72396" r="31149" b="5717"/>
          <a:stretch>
            <a:fillRect/>
          </a:stretch>
        </p:blipFill>
        <p:spPr bwMode="auto">
          <a:xfrm>
            <a:off x="3581400" y="5715000"/>
            <a:ext cx="1600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>
          <a:xfrm>
            <a:off x="5290456" y="4201887"/>
            <a:ext cx="979714" cy="96882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2">
                <a:lumMod val="20000"/>
                <a:lumOff val="80000"/>
                <a:alpha val="1000"/>
              </a:scheme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4" name="Picture 2" descr="C:\Users\Jason\Desktop\casegraph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445" y="1231032"/>
            <a:ext cx="4391111" cy="439593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12" name="Oval 11"/>
          <p:cNvSpPr/>
          <p:nvPr/>
        </p:nvSpPr>
        <p:spPr>
          <a:xfrm>
            <a:off x="2971800" y="1841679"/>
            <a:ext cx="979714" cy="96882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2">
                <a:lumMod val="20000"/>
                <a:lumOff val="80000"/>
                <a:alpha val="1000"/>
              </a:scheme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34360" t="74381" r="35782" b="8095"/>
          <a:stretch>
            <a:fillRect/>
          </a:stretch>
        </p:blipFill>
        <p:spPr bwMode="auto">
          <a:xfrm>
            <a:off x="3276600" y="5791200"/>
            <a:ext cx="2400315" cy="87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4" name="Picture 2" descr="C:\Users\Jason\Desktop\casegraph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445" y="1231032"/>
            <a:ext cx="4391111" cy="439593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12" name="Oval 11"/>
          <p:cNvSpPr/>
          <p:nvPr/>
        </p:nvSpPr>
        <p:spPr>
          <a:xfrm>
            <a:off x="2993571" y="4212772"/>
            <a:ext cx="979714" cy="96882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2">
                <a:lumMod val="20000"/>
                <a:lumOff val="80000"/>
                <a:alpha val="1000"/>
              </a:scheme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 l="21564" t="66000" r="13033" b="12667"/>
          <a:stretch>
            <a:fillRect/>
          </a:stretch>
        </p:blipFill>
        <p:spPr bwMode="auto">
          <a:xfrm>
            <a:off x="1817914" y="5725901"/>
            <a:ext cx="5257813" cy="106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4" name="Picture 2" descr="C:\Users\Jason\Desktop\casegraph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445" y="1231032"/>
            <a:ext cx="4391111" cy="439593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12" name="Oval 11"/>
          <p:cNvSpPr/>
          <p:nvPr/>
        </p:nvSpPr>
        <p:spPr>
          <a:xfrm>
            <a:off x="5257800" y="1905000"/>
            <a:ext cx="979714" cy="96882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2">
                <a:lumMod val="20000"/>
                <a:lumOff val="80000"/>
                <a:alpha val="1000"/>
              </a:scheme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 l="14455" t="64476" r="27725" b="15714"/>
          <a:stretch>
            <a:fillRect/>
          </a:stretch>
        </p:blipFill>
        <p:spPr bwMode="auto">
          <a:xfrm>
            <a:off x="2133600" y="5714976"/>
            <a:ext cx="4648208" cy="99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 l="42891" t="64476" r="52844" b="27295"/>
          <a:stretch>
            <a:fillRect/>
          </a:stretch>
        </p:blipFill>
        <p:spPr bwMode="auto">
          <a:xfrm>
            <a:off x="7010400" y="3662362"/>
            <a:ext cx="34290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 l="25000" t="75143" r="70379" b="17238"/>
          <a:stretch>
            <a:fillRect/>
          </a:stretch>
        </p:blipFill>
        <p:spPr bwMode="auto">
          <a:xfrm>
            <a:off x="7019925" y="2799715"/>
            <a:ext cx="371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 l="57299" t="67219" r="31422" b="26076"/>
          <a:stretch>
            <a:fillRect/>
          </a:stretch>
        </p:blipFill>
        <p:spPr bwMode="auto">
          <a:xfrm>
            <a:off x="7853362" y="2822575"/>
            <a:ext cx="90678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7848600" y="3695700"/>
            <a:ext cx="916305" cy="344805"/>
            <a:chOff x="7848600" y="3276600"/>
            <a:chExt cx="916305" cy="344805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39290" t="77886" r="56919" b="16018"/>
            <a:stretch>
              <a:fillRect/>
            </a:stretch>
          </p:blipFill>
          <p:spPr bwMode="auto">
            <a:xfrm>
              <a:off x="7848600" y="3276600"/>
              <a:ext cx="304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61920" t="67029" r="31422" b="26076"/>
            <a:stretch>
              <a:fillRect/>
            </a:stretch>
          </p:blipFill>
          <p:spPr bwMode="auto">
            <a:xfrm>
              <a:off x="8229600" y="3276600"/>
              <a:ext cx="535305" cy="344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/>
          <a:srcRect l="16983" t="70089" r="78088" b="23079"/>
          <a:stretch>
            <a:fillRect/>
          </a:stretch>
        </p:blipFill>
        <p:spPr bwMode="auto">
          <a:xfrm>
            <a:off x="7391400" y="2819400"/>
            <a:ext cx="396240" cy="34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/>
          <a:srcRect l="16983" t="70089" r="78088" b="23079"/>
          <a:stretch>
            <a:fillRect/>
          </a:stretch>
        </p:blipFill>
        <p:spPr bwMode="auto">
          <a:xfrm>
            <a:off x="7391400" y="3697287"/>
            <a:ext cx="396240" cy="34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4" name="Picture 2" descr="C:\Users\Jason\Desktop\casegraph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445" y="1231032"/>
            <a:ext cx="4391111" cy="439593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267200" y="5715000"/>
            <a:ext cx="68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</a:t>
            </a:r>
            <a:r>
              <a:rPr lang="en-US" sz="3200" baseline="-25000" dirty="0" smtClean="0"/>
              <a:t>1</a:t>
            </a:r>
            <a:endParaRPr lang="en-US" sz="3200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676400" y="3048000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</a:t>
            </a:r>
            <a:r>
              <a:rPr lang="en-US" sz="3200" baseline="-25000" dirty="0" smtClean="0"/>
              <a:t>2</a:t>
            </a:r>
            <a:endParaRPr lang="en-US" sz="3200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2362200" y="5638800"/>
            <a:ext cx="76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0</a:t>
            </a:r>
            <a:endParaRPr lang="en-US" sz="2400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6248400" y="5638800"/>
            <a:ext cx="76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.5</a:t>
            </a:r>
            <a:endParaRPr lang="en-US" sz="2400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1828800" y="5029200"/>
            <a:ext cx="60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.5</a:t>
            </a:r>
            <a:endParaRPr lang="en-US" sz="2400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1905000" y="1295400"/>
            <a:ext cx="38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</a:t>
            </a:r>
            <a:endParaRPr lang="en-US" sz="2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5640" t="54095" r="60664" b="38286"/>
          <a:stretch>
            <a:fillRect/>
          </a:stretch>
        </p:blipFill>
        <p:spPr bwMode="auto">
          <a:xfrm>
            <a:off x="4800600" y="5943600"/>
            <a:ext cx="1904945" cy="38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68483" t="44667" r="15877" b="46952"/>
          <a:stretch>
            <a:fillRect/>
          </a:stretch>
        </p:blipFill>
        <p:spPr bwMode="auto">
          <a:xfrm>
            <a:off x="2514600" y="5943600"/>
            <a:ext cx="1257315" cy="41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39417" y="1196340"/>
            <a:ext cx="4472786" cy="447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5640" t="54095" r="60664" b="38286"/>
          <a:stretch>
            <a:fillRect/>
          </a:stretch>
        </p:blipFill>
        <p:spPr bwMode="auto">
          <a:xfrm>
            <a:off x="4800600" y="5943600"/>
            <a:ext cx="1904945" cy="38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68483" t="44667" r="15877" b="46952"/>
          <a:stretch>
            <a:fillRect/>
          </a:stretch>
        </p:blipFill>
        <p:spPr bwMode="auto">
          <a:xfrm>
            <a:off x="2514600" y="5943600"/>
            <a:ext cx="1257315" cy="41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39417" y="1196340"/>
            <a:ext cx="4472786" cy="447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5640" t="54095" r="60664" b="38286"/>
          <a:stretch>
            <a:fillRect/>
          </a:stretch>
        </p:blipFill>
        <p:spPr bwMode="auto">
          <a:xfrm>
            <a:off x="4800600" y="5943600"/>
            <a:ext cx="1904945" cy="38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68483" t="44667" r="15877" b="46952"/>
          <a:stretch>
            <a:fillRect/>
          </a:stretch>
        </p:blipFill>
        <p:spPr bwMode="auto">
          <a:xfrm>
            <a:off x="2514600" y="5943600"/>
            <a:ext cx="1257315" cy="41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39417" y="1196340"/>
            <a:ext cx="4472786" cy="447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5640" t="54095" r="60664" b="38286"/>
          <a:stretch>
            <a:fillRect/>
          </a:stretch>
        </p:blipFill>
        <p:spPr bwMode="auto">
          <a:xfrm>
            <a:off x="4800600" y="5943600"/>
            <a:ext cx="1904945" cy="38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68483" t="44667" r="15877" b="46952"/>
          <a:stretch>
            <a:fillRect/>
          </a:stretch>
        </p:blipFill>
        <p:spPr bwMode="auto">
          <a:xfrm>
            <a:off x="2514600" y="5943600"/>
            <a:ext cx="1257315" cy="41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39417" y="1196340"/>
            <a:ext cx="4472786" cy="447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Extracted Surface</a:t>
            </a:r>
            <a:endParaRPr lang="en-US" dirty="0"/>
          </a:p>
        </p:txBody>
      </p:sp>
      <p:pic>
        <p:nvPicPr>
          <p:cNvPr id="5" name="Picture 4" descr="bishop_ou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1143000"/>
            <a:ext cx="2378447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39417" y="1196340"/>
            <a:ext cx="4472786" cy="447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39417" y="1196340"/>
            <a:ext cx="4472786" cy="447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from Linear Interp.</a:t>
            </a:r>
            <a:endParaRPr lang="en-US" dirty="0"/>
          </a:p>
        </p:txBody>
      </p:sp>
      <p:pic>
        <p:nvPicPr>
          <p:cNvPr id="4" name="Picture 3" descr="diff_graph_3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200" y="495300"/>
            <a:ext cx="9296400" cy="697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functions</a:t>
            </a:r>
            <a:endParaRPr lang="en-US" dirty="0"/>
          </a:p>
        </p:txBody>
      </p:sp>
      <p:sp>
        <p:nvSpPr>
          <p:cNvPr id="15" name="Frame 14"/>
          <p:cNvSpPr/>
          <p:nvPr/>
        </p:nvSpPr>
        <p:spPr>
          <a:xfrm>
            <a:off x="750413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2022132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3279841" y="524063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4551561" y="524063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4546211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/>
          <p:cNvSpPr/>
          <p:nvPr/>
        </p:nvSpPr>
        <p:spPr>
          <a:xfrm>
            <a:off x="5817931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ame 20"/>
          <p:cNvSpPr/>
          <p:nvPr/>
        </p:nvSpPr>
        <p:spPr>
          <a:xfrm>
            <a:off x="752378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/>
          <p:cNvSpPr/>
          <p:nvPr/>
        </p:nvSpPr>
        <p:spPr>
          <a:xfrm>
            <a:off x="2024097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ame 22"/>
          <p:cNvSpPr/>
          <p:nvPr/>
        </p:nvSpPr>
        <p:spPr>
          <a:xfrm>
            <a:off x="3281806" y="397278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4553526" y="397278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ame 24"/>
          <p:cNvSpPr/>
          <p:nvPr/>
        </p:nvSpPr>
        <p:spPr>
          <a:xfrm>
            <a:off x="4548176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5819896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ame 26"/>
          <p:cNvSpPr/>
          <p:nvPr/>
        </p:nvSpPr>
        <p:spPr>
          <a:xfrm>
            <a:off x="751867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ame 27"/>
          <p:cNvSpPr/>
          <p:nvPr/>
        </p:nvSpPr>
        <p:spPr>
          <a:xfrm>
            <a:off x="2023587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ame 28"/>
          <p:cNvSpPr/>
          <p:nvPr/>
        </p:nvSpPr>
        <p:spPr>
          <a:xfrm>
            <a:off x="3281296" y="270519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ame 29"/>
          <p:cNvSpPr/>
          <p:nvPr/>
        </p:nvSpPr>
        <p:spPr>
          <a:xfrm>
            <a:off x="4553016" y="270519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Frame 30"/>
          <p:cNvSpPr/>
          <p:nvPr/>
        </p:nvSpPr>
        <p:spPr>
          <a:xfrm>
            <a:off x="4547666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Frame 31"/>
          <p:cNvSpPr/>
          <p:nvPr/>
        </p:nvSpPr>
        <p:spPr>
          <a:xfrm>
            <a:off x="5819385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60172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060172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062137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062137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061627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061627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98496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798496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800461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800461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799951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99951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528305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528305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530270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530270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529760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529760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264374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264374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66339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266339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265829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265829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002698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002698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004663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04663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004153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004153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32507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32507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34472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34472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33962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3962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ame 71"/>
          <p:cNvSpPr/>
          <p:nvPr/>
        </p:nvSpPr>
        <p:spPr>
          <a:xfrm>
            <a:off x="748034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Frame 72"/>
          <p:cNvSpPr/>
          <p:nvPr/>
        </p:nvSpPr>
        <p:spPr>
          <a:xfrm>
            <a:off x="2019754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Frame 73"/>
          <p:cNvSpPr/>
          <p:nvPr/>
        </p:nvSpPr>
        <p:spPr>
          <a:xfrm>
            <a:off x="3277463" y="145540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Frame 74"/>
          <p:cNvSpPr/>
          <p:nvPr/>
        </p:nvSpPr>
        <p:spPr>
          <a:xfrm>
            <a:off x="4549183" y="145540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Frame 75"/>
          <p:cNvSpPr/>
          <p:nvPr/>
        </p:nvSpPr>
        <p:spPr>
          <a:xfrm>
            <a:off x="4543833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Frame 76"/>
          <p:cNvSpPr/>
          <p:nvPr/>
        </p:nvSpPr>
        <p:spPr>
          <a:xfrm>
            <a:off x="5815552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7058304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7057794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057794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96628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796118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796118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526437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525927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525927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3262506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261996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3261996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2000830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2000320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2000320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30639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30129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30129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stCxn id="102" idx="6"/>
          </p:cNvCxnSpPr>
          <p:nvPr/>
        </p:nvCxnSpPr>
        <p:spPr>
          <a:xfrm>
            <a:off x="1446348" y="4588223"/>
            <a:ext cx="6245090" cy="28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119" idx="0"/>
            <a:endCxn id="112" idx="4"/>
          </p:cNvCxnSpPr>
          <p:nvPr/>
        </p:nvCxnSpPr>
        <p:spPr>
          <a:xfrm rot="5400000" flipH="1" flipV="1">
            <a:off x="-466198" y="396994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120" idx="0"/>
            <a:endCxn id="113" idx="4"/>
          </p:cNvCxnSpPr>
          <p:nvPr/>
        </p:nvCxnSpPr>
        <p:spPr>
          <a:xfrm rot="5400000" flipH="1" flipV="1">
            <a:off x="803208" y="396994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21" idx="0"/>
            <a:endCxn id="114" idx="4"/>
          </p:cNvCxnSpPr>
          <p:nvPr/>
        </p:nvCxnSpPr>
        <p:spPr>
          <a:xfrm rot="5400000" flipH="1" flipV="1">
            <a:off x="2058628" y="396887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122" idx="0"/>
            <a:endCxn id="115" idx="4"/>
          </p:cNvCxnSpPr>
          <p:nvPr/>
        </p:nvCxnSpPr>
        <p:spPr>
          <a:xfrm rot="5400000" flipH="1" flipV="1">
            <a:off x="3328034" y="396887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23" idx="0"/>
            <a:endCxn id="116" idx="4"/>
          </p:cNvCxnSpPr>
          <p:nvPr/>
        </p:nvCxnSpPr>
        <p:spPr>
          <a:xfrm rot="5400000" flipH="1" flipV="1">
            <a:off x="4592100" y="396994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1387760" y="455892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657166" y="455892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3912586" y="455786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181992" y="455786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446058" y="455892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1389721" y="329339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2659127" y="329339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3914548" y="329232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183954" y="329232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448019" y="329339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389212" y="202810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2658618" y="202810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914038" y="202703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183444" y="202703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447510" y="202810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>
            <a:stCxn id="112" idx="6"/>
          </p:cNvCxnSpPr>
          <p:nvPr/>
        </p:nvCxnSpPr>
        <p:spPr>
          <a:xfrm>
            <a:off x="1447800" y="2057400"/>
            <a:ext cx="62701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07" idx="6"/>
          </p:cNvCxnSpPr>
          <p:nvPr/>
        </p:nvCxnSpPr>
        <p:spPr>
          <a:xfrm>
            <a:off x="1448309" y="3322686"/>
            <a:ext cx="6247891" cy="63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1387760" y="585465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657166" y="585465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912586" y="585358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5181992" y="585358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6446058" y="585465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/>
          <p:cNvCxnSpPr>
            <a:stCxn id="119" idx="6"/>
          </p:cNvCxnSpPr>
          <p:nvPr/>
        </p:nvCxnSpPr>
        <p:spPr>
          <a:xfrm flipV="1">
            <a:off x="1446348" y="5881688"/>
            <a:ext cx="6259377" cy="22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ame 124"/>
          <p:cNvSpPr/>
          <p:nvPr/>
        </p:nvSpPr>
        <p:spPr>
          <a:xfrm>
            <a:off x="7075231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6" name="Frame 125"/>
          <p:cNvSpPr/>
          <p:nvPr/>
        </p:nvSpPr>
        <p:spPr>
          <a:xfrm>
            <a:off x="7077196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7" name="Frame 126"/>
          <p:cNvSpPr/>
          <p:nvPr/>
        </p:nvSpPr>
        <p:spPr>
          <a:xfrm>
            <a:off x="7076685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8317472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317472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8319437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8319437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8318927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8318927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7055796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7055796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7057761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057761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057251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057251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ame 139"/>
          <p:cNvSpPr/>
          <p:nvPr/>
        </p:nvSpPr>
        <p:spPr>
          <a:xfrm>
            <a:off x="7072852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8315604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8315094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8315094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7053928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7053418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053418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>
            <a:stCxn id="151" idx="0"/>
            <a:endCxn id="150" idx="4"/>
          </p:cNvCxnSpPr>
          <p:nvPr/>
        </p:nvCxnSpPr>
        <p:spPr>
          <a:xfrm rot="5400000" flipH="1" flipV="1">
            <a:off x="5829670" y="397266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val 147"/>
          <p:cNvSpPr/>
          <p:nvPr/>
        </p:nvSpPr>
        <p:spPr>
          <a:xfrm>
            <a:off x="7683628" y="456164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7685589" y="329611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7685080" y="203082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7683628" y="585737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>
            <a:off x="723900" y="2876550"/>
            <a:ext cx="7658100" cy="15430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60"/>
          <p:cNvSpPr/>
          <p:nvPr/>
        </p:nvSpPr>
        <p:spPr>
          <a:xfrm>
            <a:off x="5791200" y="3962399"/>
            <a:ext cx="1323464" cy="12772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7057571" y="4020457"/>
            <a:ext cx="1323464" cy="1253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762000" y="2743200"/>
            <a:ext cx="1323464" cy="1253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2057400" y="2743200"/>
            <a:ext cx="1323464" cy="125337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3276600" y="2743200"/>
            <a:ext cx="1323464" cy="12533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4576708" y="2712838"/>
            <a:ext cx="1247264" cy="12533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857874" y="2733675"/>
            <a:ext cx="2486025" cy="1253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762000" y="1447800"/>
            <a:ext cx="7600950" cy="1253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functions</a:t>
            </a:r>
            <a:endParaRPr lang="en-US" dirty="0"/>
          </a:p>
        </p:txBody>
      </p:sp>
      <p:sp>
        <p:nvSpPr>
          <p:cNvPr id="15" name="Frame 14"/>
          <p:cNvSpPr/>
          <p:nvPr/>
        </p:nvSpPr>
        <p:spPr>
          <a:xfrm>
            <a:off x="750413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2022132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3279841" y="524063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4551561" y="524063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4546211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/>
          <p:cNvSpPr/>
          <p:nvPr/>
        </p:nvSpPr>
        <p:spPr>
          <a:xfrm>
            <a:off x="5817931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ame 20"/>
          <p:cNvSpPr/>
          <p:nvPr/>
        </p:nvSpPr>
        <p:spPr>
          <a:xfrm>
            <a:off x="752378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/>
          <p:cNvSpPr/>
          <p:nvPr/>
        </p:nvSpPr>
        <p:spPr>
          <a:xfrm>
            <a:off x="2024097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ame 22"/>
          <p:cNvSpPr/>
          <p:nvPr/>
        </p:nvSpPr>
        <p:spPr>
          <a:xfrm>
            <a:off x="3281806" y="397278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4553526" y="397278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ame 24"/>
          <p:cNvSpPr/>
          <p:nvPr/>
        </p:nvSpPr>
        <p:spPr>
          <a:xfrm>
            <a:off x="4548176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5819896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ame 26"/>
          <p:cNvSpPr/>
          <p:nvPr/>
        </p:nvSpPr>
        <p:spPr>
          <a:xfrm>
            <a:off x="751867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ame 27"/>
          <p:cNvSpPr/>
          <p:nvPr/>
        </p:nvSpPr>
        <p:spPr>
          <a:xfrm>
            <a:off x="2023587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ame 28"/>
          <p:cNvSpPr/>
          <p:nvPr/>
        </p:nvSpPr>
        <p:spPr>
          <a:xfrm>
            <a:off x="3281296" y="270519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ame 29"/>
          <p:cNvSpPr/>
          <p:nvPr/>
        </p:nvSpPr>
        <p:spPr>
          <a:xfrm>
            <a:off x="4553016" y="270519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Frame 30"/>
          <p:cNvSpPr/>
          <p:nvPr/>
        </p:nvSpPr>
        <p:spPr>
          <a:xfrm>
            <a:off x="4547666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Frame 31"/>
          <p:cNvSpPr/>
          <p:nvPr/>
        </p:nvSpPr>
        <p:spPr>
          <a:xfrm>
            <a:off x="5819385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60172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060172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062137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062137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061627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061627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98496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798496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800461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800461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799951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99951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528305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528305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530270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530270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529760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529760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264374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264374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66339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266339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265829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265829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002698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002698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004663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04663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004153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004153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32507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32507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34472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34472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33962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3962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ame 71"/>
          <p:cNvSpPr/>
          <p:nvPr/>
        </p:nvSpPr>
        <p:spPr>
          <a:xfrm>
            <a:off x="748034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Frame 72"/>
          <p:cNvSpPr/>
          <p:nvPr/>
        </p:nvSpPr>
        <p:spPr>
          <a:xfrm>
            <a:off x="2019754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Frame 73"/>
          <p:cNvSpPr/>
          <p:nvPr/>
        </p:nvSpPr>
        <p:spPr>
          <a:xfrm>
            <a:off x="3277463" y="145540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Frame 74"/>
          <p:cNvSpPr/>
          <p:nvPr/>
        </p:nvSpPr>
        <p:spPr>
          <a:xfrm>
            <a:off x="4549183" y="145540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Frame 75"/>
          <p:cNvSpPr/>
          <p:nvPr/>
        </p:nvSpPr>
        <p:spPr>
          <a:xfrm>
            <a:off x="4543833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Frame 76"/>
          <p:cNvSpPr/>
          <p:nvPr/>
        </p:nvSpPr>
        <p:spPr>
          <a:xfrm>
            <a:off x="5815552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7058304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7057794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057794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96628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796118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796118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526437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525927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525927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3262506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261996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3261996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2000830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2000320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2000320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30639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30129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30129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>
            <a:stCxn id="119" idx="0"/>
            <a:endCxn id="112" idx="4"/>
          </p:cNvCxnSpPr>
          <p:nvPr/>
        </p:nvCxnSpPr>
        <p:spPr>
          <a:xfrm rot="5400000" flipH="1" flipV="1">
            <a:off x="-466198" y="396994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120" idx="0"/>
            <a:endCxn id="113" idx="4"/>
          </p:cNvCxnSpPr>
          <p:nvPr/>
        </p:nvCxnSpPr>
        <p:spPr>
          <a:xfrm rot="5400000" flipH="1" flipV="1">
            <a:off x="803208" y="396994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21" idx="0"/>
            <a:endCxn id="114" idx="4"/>
          </p:cNvCxnSpPr>
          <p:nvPr/>
        </p:nvCxnSpPr>
        <p:spPr>
          <a:xfrm rot="5400000" flipH="1" flipV="1">
            <a:off x="2058628" y="396887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122" idx="0"/>
            <a:endCxn id="115" idx="4"/>
          </p:cNvCxnSpPr>
          <p:nvPr/>
        </p:nvCxnSpPr>
        <p:spPr>
          <a:xfrm rot="5400000" flipH="1" flipV="1">
            <a:off x="3328034" y="396887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23" idx="0"/>
            <a:endCxn id="116" idx="4"/>
          </p:cNvCxnSpPr>
          <p:nvPr/>
        </p:nvCxnSpPr>
        <p:spPr>
          <a:xfrm rot="5400000" flipH="1" flipV="1">
            <a:off x="4592100" y="396994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1387760" y="455892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657166" y="455892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3912586" y="455786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181992" y="455786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446058" y="455892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1389721" y="329339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2659127" y="329339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3914548" y="329232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183954" y="329232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448019" y="329339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389212" y="202810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2658618" y="202810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914038" y="202703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183444" y="202703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447510" y="202810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387760" y="585465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657166" y="585465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912586" y="585358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5181992" y="585358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6446058" y="585465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ame 124"/>
          <p:cNvSpPr/>
          <p:nvPr/>
        </p:nvSpPr>
        <p:spPr>
          <a:xfrm>
            <a:off x="7075231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6" name="Frame 125"/>
          <p:cNvSpPr/>
          <p:nvPr/>
        </p:nvSpPr>
        <p:spPr>
          <a:xfrm>
            <a:off x="7077196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7" name="Frame 126"/>
          <p:cNvSpPr/>
          <p:nvPr/>
        </p:nvSpPr>
        <p:spPr>
          <a:xfrm>
            <a:off x="7076685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8317472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317472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8319437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8319437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8318927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8318927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7055796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7055796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7057761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057761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057251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057251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ame 139"/>
          <p:cNvSpPr/>
          <p:nvPr/>
        </p:nvSpPr>
        <p:spPr>
          <a:xfrm>
            <a:off x="7072852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8315604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8315094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8315094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7053928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7053418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053418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>
            <a:stCxn id="151" idx="0"/>
            <a:endCxn id="150" idx="4"/>
          </p:cNvCxnSpPr>
          <p:nvPr/>
        </p:nvCxnSpPr>
        <p:spPr>
          <a:xfrm rot="5400000" flipH="1" flipV="1">
            <a:off x="5829670" y="397266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val 147"/>
          <p:cNvSpPr/>
          <p:nvPr/>
        </p:nvSpPr>
        <p:spPr>
          <a:xfrm>
            <a:off x="7683628" y="456164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7685589" y="329611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7685080" y="203082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7683628" y="585737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stCxn id="102" idx="6"/>
          </p:cNvCxnSpPr>
          <p:nvPr/>
        </p:nvCxnSpPr>
        <p:spPr>
          <a:xfrm>
            <a:off x="1446348" y="4588223"/>
            <a:ext cx="6245090" cy="28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112" idx="6"/>
          </p:cNvCxnSpPr>
          <p:nvPr/>
        </p:nvCxnSpPr>
        <p:spPr>
          <a:xfrm>
            <a:off x="1447800" y="2057400"/>
            <a:ext cx="62701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07" idx="6"/>
          </p:cNvCxnSpPr>
          <p:nvPr/>
        </p:nvCxnSpPr>
        <p:spPr>
          <a:xfrm>
            <a:off x="1448309" y="3322686"/>
            <a:ext cx="6247891" cy="63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119" idx="6"/>
          </p:cNvCxnSpPr>
          <p:nvPr/>
        </p:nvCxnSpPr>
        <p:spPr>
          <a:xfrm flipV="1">
            <a:off x="1446348" y="5881688"/>
            <a:ext cx="6259377" cy="22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60"/>
          <p:cNvSpPr/>
          <p:nvPr/>
        </p:nvSpPr>
        <p:spPr>
          <a:xfrm>
            <a:off x="5791200" y="3962399"/>
            <a:ext cx="1323464" cy="12772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7057571" y="4020457"/>
            <a:ext cx="1323464" cy="1253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762000" y="2743200"/>
            <a:ext cx="1323464" cy="1253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2057400" y="2743200"/>
            <a:ext cx="1323464" cy="125337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3276600" y="2743200"/>
            <a:ext cx="1323464" cy="12533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4576708" y="2712838"/>
            <a:ext cx="1247264" cy="12533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857874" y="2733675"/>
            <a:ext cx="2486025" cy="1253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762000" y="1447800"/>
            <a:ext cx="7600950" cy="1253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functions</a:t>
            </a:r>
            <a:endParaRPr lang="en-US" dirty="0"/>
          </a:p>
        </p:txBody>
      </p:sp>
      <p:sp>
        <p:nvSpPr>
          <p:cNvPr id="15" name="Frame 14"/>
          <p:cNvSpPr/>
          <p:nvPr/>
        </p:nvSpPr>
        <p:spPr>
          <a:xfrm>
            <a:off x="750413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2022132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3279841" y="524063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4551561" y="524063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4546211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/>
          <p:cNvSpPr/>
          <p:nvPr/>
        </p:nvSpPr>
        <p:spPr>
          <a:xfrm>
            <a:off x="5817931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ame 20"/>
          <p:cNvSpPr/>
          <p:nvPr/>
        </p:nvSpPr>
        <p:spPr>
          <a:xfrm>
            <a:off x="752378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/>
          <p:cNvSpPr/>
          <p:nvPr/>
        </p:nvSpPr>
        <p:spPr>
          <a:xfrm>
            <a:off x="2024097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ame 22"/>
          <p:cNvSpPr/>
          <p:nvPr/>
        </p:nvSpPr>
        <p:spPr>
          <a:xfrm>
            <a:off x="3281806" y="397278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4553526" y="397278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ame 24"/>
          <p:cNvSpPr/>
          <p:nvPr/>
        </p:nvSpPr>
        <p:spPr>
          <a:xfrm>
            <a:off x="4548176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5819896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ame 26"/>
          <p:cNvSpPr/>
          <p:nvPr/>
        </p:nvSpPr>
        <p:spPr>
          <a:xfrm>
            <a:off x="751867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ame 27"/>
          <p:cNvSpPr/>
          <p:nvPr/>
        </p:nvSpPr>
        <p:spPr>
          <a:xfrm>
            <a:off x="2023587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ame 28"/>
          <p:cNvSpPr/>
          <p:nvPr/>
        </p:nvSpPr>
        <p:spPr>
          <a:xfrm>
            <a:off x="3281296" y="270519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ame 29"/>
          <p:cNvSpPr/>
          <p:nvPr/>
        </p:nvSpPr>
        <p:spPr>
          <a:xfrm>
            <a:off x="4553016" y="270519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Frame 30"/>
          <p:cNvSpPr/>
          <p:nvPr/>
        </p:nvSpPr>
        <p:spPr>
          <a:xfrm>
            <a:off x="4547666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Frame 31"/>
          <p:cNvSpPr/>
          <p:nvPr/>
        </p:nvSpPr>
        <p:spPr>
          <a:xfrm>
            <a:off x="5819385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60172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060172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062137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062137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061627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061627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98496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798496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800461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800461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799951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99951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528305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528305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530270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530270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529760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529760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264374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264374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66339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266339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265829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265829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002698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002698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004663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04663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004153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004153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32507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32507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34472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34472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33962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3962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ame 71"/>
          <p:cNvSpPr/>
          <p:nvPr/>
        </p:nvSpPr>
        <p:spPr>
          <a:xfrm>
            <a:off x="748034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Frame 72"/>
          <p:cNvSpPr/>
          <p:nvPr/>
        </p:nvSpPr>
        <p:spPr>
          <a:xfrm>
            <a:off x="2019754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Frame 73"/>
          <p:cNvSpPr/>
          <p:nvPr/>
        </p:nvSpPr>
        <p:spPr>
          <a:xfrm>
            <a:off x="3277463" y="145540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Frame 74"/>
          <p:cNvSpPr/>
          <p:nvPr/>
        </p:nvSpPr>
        <p:spPr>
          <a:xfrm>
            <a:off x="4549183" y="145540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Frame 75"/>
          <p:cNvSpPr/>
          <p:nvPr/>
        </p:nvSpPr>
        <p:spPr>
          <a:xfrm>
            <a:off x="4543833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Frame 76"/>
          <p:cNvSpPr/>
          <p:nvPr/>
        </p:nvSpPr>
        <p:spPr>
          <a:xfrm>
            <a:off x="5815552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7058304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7057794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057794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96628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796118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796118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526437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525927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525927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3262506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261996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3261996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2000830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2000320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2000320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30639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30129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30129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>
            <a:stCxn id="119" idx="0"/>
            <a:endCxn id="112" idx="4"/>
          </p:cNvCxnSpPr>
          <p:nvPr/>
        </p:nvCxnSpPr>
        <p:spPr>
          <a:xfrm rot="5400000" flipH="1" flipV="1">
            <a:off x="-466198" y="396994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120" idx="0"/>
            <a:endCxn id="113" idx="4"/>
          </p:cNvCxnSpPr>
          <p:nvPr/>
        </p:nvCxnSpPr>
        <p:spPr>
          <a:xfrm rot="5400000" flipH="1" flipV="1">
            <a:off x="803208" y="396994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21" idx="0"/>
            <a:endCxn id="114" idx="4"/>
          </p:cNvCxnSpPr>
          <p:nvPr/>
        </p:nvCxnSpPr>
        <p:spPr>
          <a:xfrm rot="5400000" flipH="1" flipV="1">
            <a:off x="2058628" y="396887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122" idx="0"/>
            <a:endCxn id="115" idx="4"/>
          </p:cNvCxnSpPr>
          <p:nvPr/>
        </p:nvCxnSpPr>
        <p:spPr>
          <a:xfrm rot="5400000" flipH="1" flipV="1">
            <a:off x="3328034" y="3968878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23" idx="0"/>
            <a:endCxn id="116" idx="4"/>
          </p:cNvCxnSpPr>
          <p:nvPr/>
        </p:nvCxnSpPr>
        <p:spPr>
          <a:xfrm rot="5400000" flipH="1" flipV="1">
            <a:off x="4592100" y="396994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1387760" y="455892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657166" y="455892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3912586" y="455786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181992" y="4557861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446058" y="455892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1389721" y="329339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2659127" y="329339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3914548" y="329232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183954" y="3292324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448019" y="329339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389212" y="202810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2658618" y="202810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914038" y="202703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183444" y="2027038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447510" y="202810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387760" y="585465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657166" y="585465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912586" y="585358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5181992" y="585358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6446058" y="585465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ame 124"/>
          <p:cNvSpPr/>
          <p:nvPr/>
        </p:nvSpPr>
        <p:spPr>
          <a:xfrm>
            <a:off x="7075231" y="5241702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6" name="Frame 125"/>
          <p:cNvSpPr/>
          <p:nvPr/>
        </p:nvSpPr>
        <p:spPr>
          <a:xfrm>
            <a:off x="7077196" y="3973858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7" name="Frame 126"/>
          <p:cNvSpPr/>
          <p:nvPr/>
        </p:nvSpPr>
        <p:spPr>
          <a:xfrm>
            <a:off x="7076685" y="2706266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8317472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317472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8319437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8319437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8318927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8318927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7055796" y="522532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7055796" y="6488528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7057761" y="3957481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057761" y="5220685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057251" y="26898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057251" y="3953092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ame 139"/>
          <p:cNvSpPr/>
          <p:nvPr/>
        </p:nvSpPr>
        <p:spPr>
          <a:xfrm>
            <a:off x="7072852" y="1456474"/>
            <a:ext cx="1291285" cy="1291285"/>
          </a:xfrm>
          <a:prstGeom prst="frame">
            <a:avLst>
              <a:gd name="adj1" fmla="val 1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8315604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8315094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8315094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7053928" y="2707689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7053418" y="1440097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053418" y="2703300"/>
            <a:ext cx="58695" cy="586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>
            <a:stCxn id="151" idx="0"/>
            <a:endCxn id="150" idx="4"/>
          </p:cNvCxnSpPr>
          <p:nvPr/>
        </p:nvCxnSpPr>
        <p:spPr>
          <a:xfrm rot="5400000" flipH="1" flipV="1">
            <a:off x="5829670" y="3972666"/>
            <a:ext cx="3767956" cy="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val 147"/>
          <p:cNvSpPr/>
          <p:nvPr/>
        </p:nvSpPr>
        <p:spPr>
          <a:xfrm>
            <a:off x="7683628" y="4561649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7685589" y="3296112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7685080" y="2030826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7683628" y="5857370"/>
            <a:ext cx="58588" cy="5858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stCxn id="102" idx="6"/>
          </p:cNvCxnSpPr>
          <p:nvPr/>
        </p:nvCxnSpPr>
        <p:spPr>
          <a:xfrm>
            <a:off x="1446348" y="4588223"/>
            <a:ext cx="6245090" cy="28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112" idx="6"/>
          </p:cNvCxnSpPr>
          <p:nvPr/>
        </p:nvCxnSpPr>
        <p:spPr>
          <a:xfrm>
            <a:off x="1447800" y="2057400"/>
            <a:ext cx="62701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07" idx="6"/>
          </p:cNvCxnSpPr>
          <p:nvPr/>
        </p:nvCxnSpPr>
        <p:spPr>
          <a:xfrm>
            <a:off x="1448309" y="3322686"/>
            <a:ext cx="6247891" cy="63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119" idx="6"/>
          </p:cNvCxnSpPr>
          <p:nvPr/>
        </p:nvCxnSpPr>
        <p:spPr>
          <a:xfrm flipV="1">
            <a:off x="1446348" y="5881688"/>
            <a:ext cx="6259377" cy="22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1436914" y="3018971"/>
            <a:ext cx="6306911" cy="1267279"/>
          </a:xfrm>
          <a:prstGeom prst="line">
            <a:avLst/>
          </a:prstGeom>
          <a:ln w="952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1400178" y="2762250"/>
            <a:ext cx="1285871" cy="352425"/>
          </a:xfrm>
          <a:prstGeom prst="line">
            <a:avLst/>
          </a:prstGeom>
          <a:ln w="952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2681288" y="3114675"/>
            <a:ext cx="1281112" cy="619125"/>
          </a:xfrm>
          <a:prstGeom prst="line">
            <a:avLst/>
          </a:prstGeom>
          <a:ln w="952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3962400" y="3733800"/>
            <a:ext cx="1257300" cy="180975"/>
          </a:xfrm>
          <a:prstGeom prst="line">
            <a:avLst/>
          </a:prstGeom>
          <a:ln w="952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200649" y="3852863"/>
            <a:ext cx="1295401" cy="57149"/>
          </a:xfrm>
          <a:prstGeom prst="line">
            <a:avLst/>
          </a:prstGeom>
          <a:ln w="952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6467474" y="3852863"/>
            <a:ext cx="1247776" cy="271462"/>
          </a:xfrm>
          <a:prstGeom prst="line">
            <a:avLst/>
          </a:prstGeom>
          <a:ln w="952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to 3D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88771" y="5148943"/>
            <a:ext cx="341811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22171" y="4593771"/>
            <a:ext cx="3450771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2688771" y="4582885"/>
            <a:ext cx="566060" cy="5660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6117771" y="4582885"/>
            <a:ext cx="566064" cy="5551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4419600" y="4604657"/>
            <a:ext cx="544288" cy="533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 flipV="1">
            <a:off x="3770376" y="4827161"/>
            <a:ext cx="115824" cy="11582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70" idx="6"/>
            <a:endCxn id="72" idx="2"/>
          </p:cNvCxnSpPr>
          <p:nvPr/>
        </p:nvCxnSpPr>
        <p:spPr>
          <a:xfrm flipV="1">
            <a:off x="3886200" y="4876800"/>
            <a:ext cx="1588443" cy="827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 flipV="1">
            <a:off x="5474643" y="4818888"/>
            <a:ext cx="115824" cy="11582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 flipV="1">
            <a:off x="2635214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 flipV="1">
            <a:off x="4356028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 flipV="1">
            <a:off x="6052022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 flipV="1">
            <a:off x="3189515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 flipV="1">
            <a:off x="6606323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 flipV="1">
            <a:off x="4910329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to 3D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2693125" y="2953077"/>
            <a:ext cx="2266841" cy="2200656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2708638" y="2961349"/>
            <a:ext cx="2258568" cy="2200656"/>
          </a:xfrm>
          <a:prstGeom prst="cube">
            <a:avLst/>
          </a:prstGeom>
          <a:noFill/>
          <a:ln w="15875">
            <a:solidFill>
              <a:schemeClr val="tx1"/>
            </a:solidFill>
            <a:prstDash val="dash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rot="16200000" flipH="1">
            <a:off x="3591796" y="4329520"/>
            <a:ext cx="1639634" cy="362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 flipV="1">
            <a:off x="2635214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flipV="1">
            <a:off x="4356028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flipV="1">
            <a:off x="6052022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flipV="1">
            <a:off x="2651761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flipV="1">
            <a:off x="4372575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 flipV="1">
            <a:off x="6068569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flipV="1">
            <a:off x="3189515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flipV="1">
            <a:off x="4910329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flipV="1">
            <a:off x="6606323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flipV="1">
            <a:off x="3189515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flipV="1">
            <a:off x="4910329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flipV="1">
            <a:off x="6606323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ube 73"/>
          <p:cNvSpPr/>
          <p:nvPr/>
        </p:nvSpPr>
        <p:spPr>
          <a:xfrm>
            <a:off x="4406700" y="2953077"/>
            <a:ext cx="2266841" cy="2200656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be 74"/>
          <p:cNvSpPr/>
          <p:nvPr/>
        </p:nvSpPr>
        <p:spPr>
          <a:xfrm>
            <a:off x="4422213" y="2961349"/>
            <a:ext cx="2258568" cy="2200656"/>
          </a:xfrm>
          <a:prstGeom prst="cube">
            <a:avLst/>
          </a:prstGeom>
          <a:noFill/>
          <a:ln w="15875">
            <a:solidFill>
              <a:schemeClr val="tx1"/>
            </a:solidFill>
            <a:prstDash val="dash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 flipV="1">
            <a:off x="3801727" y="3887941"/>
            <a:ext cx="115824" cy="11582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stCxn id="76" idx="6"/>
            <a:endCxn id="78" idx="2"/>
          </p:cNvCxnSpPr>
          <p:nvPr/>
        </p:nvCxnSpPr>
        <p:spPr>
          <a:xfrm flipV="1">
            <a:off x="3917551" y="3937580"/>
            <a:ext cx="1588443" cy="827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 flipV="1">
            <a:off x="5505994" y="3879668"/>
            <a:ext cx="115824" cy="11582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3640401" y="4355374"/>
            <a:ext cx="156362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to 3D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2693125" y="2953077"/>
            <a:ext cx="2266841" cy="2200656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2708638" y="2961349"/>
            <a:ext cx="2258568" cy="2200656"/>
          </a:xfrm>
          <a:prstGeom prst="cube">
            <a:avLst/>
          </a:prstGeom>
          <a:noFill/>
          <a:ln w="15875">
            <a:solidFill>
              <a:schemeClr val="tx1"/>
            </a:solidFill>
            <a:prstDash val="dash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rot="16200000" flipH="1">
            <a:off x="3591796" y="4329520"/>
            <a:ext cx="1639634" cy="362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 flipV="1">
            <a:off x="2635214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flipV="1">
            <a:off x="4356028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flipV="1">
            <a:off x="6052022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flipV="1">
            <a:off x="2651761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flipV="1">
            <a:off x="4372575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 flipV="1">
            <a:off x="6068569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flipV="1">
            <a:off x="3189515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flipV="1">
            <a:off x="4910329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flipV="1">
            <a:off x="6606323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flipV="1">
            <a:off x="3189515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flipV="1">
            <a:off x="4910329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flipV="1">
            <a:off x="6606323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ube 73"/>
          <p:cNvSpPr/>
          <p:nvPr/>
        </p:nvSpPr>
        <p:spPr>
          <a:xfrm>
            <a:off x="4406700" y="2953077"/>
            <a:ext cx="2266841" cy="2200656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be 74"/>
          <p:cNvSpPr/>
          <p:nvPr/>
        </p:nvSpPr>
        <p:spPr>
          <a:xfrm>
            <a:off x="4422213" y="2961349"/>
            <a:ext cx="2258568" cy="2200656"/>
          </a:xfrm>
          <a:prstGeom prst="cube">
            <a:avLst/>
          </a:prstGeom>
          <a:noFill/>
          <a:ln w="15875">
            <a:solidFill>
              <a:schemeClr val="tx1"/>
            </a:solidFill>
            <a:prstDash val="dash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 flipV="1">
            <a:off x="3801727" y="3887941"/>
            <a:ext cx="115824" cy="11582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stCxn id="76" idx="6"/>
            <a:endCxn id="78" idx="2"/>
          </p:cNvCxnSpPr>
          <p:nvPr/>
        </p:nvCxnSpPr>
        <p:spPr>
          <a:xfrm flipV="1">
            <a:off x="3917551" y="3937580"/>
            <a:ext cx="1588443" cy="827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 flipV="1">
            <a:off x="5505994" y="3879668"/>
            <a:ext cx="115824" cy="11582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3640401" y="4355374"/>
            <a:ext cx="156362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2141220" y="3512820"/>
            <a:ext cx="2274081" cy="2208928"/>
            <a:chOff x="0" y="3352800"/>
            <a:chExt cx="2274081" cy="2208928"/>
          </a:xfrm>
        </p:grpSpPr>
        <p:sp>
          <p:nvSpPr>
            <p:cNvPr id="25" name="Cube 24"/>
            <p:cNvSpPr/>
            <p:nvPr/>
          </p:nvSpPr>
          <p:spPr>
            <a:xfrm>
              <a:off x="0" y="3352800"/>
              <a:ext cx="2266841" cy="2200656"/>
            </a:xfrm>
            <a:prstGeom prst="cub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/>
            <p:cNvSpPr/>
            <p:nvPr/>
          </p:nvSpPr>
          <p:spPr>
            <a:xfrm>
              <a:off x="15513" y="3361072"/>
              <a:ext cx="2258568" cy="2200656"/>
            </a:xfrm>
            <a:prstGeom prst="cube">
              <a:avLst/>
            </a:prstGeom>
            <a:noFill/>
            <a:ln w="1587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16200000" flipH="1">
              <a:off x="898671" y="4729243"/>
              <a:ext cx="1639634" cy="362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to 3D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2693125" y="2953077"/>
            <a:ext cx="2266841" cy="2200656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2708638" y="2961349"/>
            <a:ext cx="2258568" cy="2200656"/>
          </a:xfrm>
          <a:prstGeom prst="cube">
            <a:avLst/>
          </a:prstGeom>
          <a:noFill/>
          <a:ln w="15875">
            <a:solidFill>
              <a:schemeClr val="tx1"/>
            </a:solidFill>
            <a:prstDash val="dash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rot="16200000" flipH="1">
            <a:off x="3591796" y="4329520"/>
            <a:ext cx="1639634" cy="362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 flipV="1">
            <a:off x="2635214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flipV="1">
            <a:off x="4356028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flipV="1">
            <a:off x="6052022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flipV="1">
            <a:off x="2651761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flipV="1">
            <a:off x="4372575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 flipV="1">
            <a:off x="6068569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flipV="1">
            <a:off x="3189515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flipV="1">
            <a:off x="4910329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flipV="1">
            <a:off x="6606323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flipV="1">
            <a:off x="3189515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flipV="1">
            <a:off x="4910329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flipV="1">
            <a:off x="6606323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ube 73"/>
          <p:cNvSpPr/>
          <p:nvPr/>
        </p:nvSpPr>
        <p:spPr>
          <a:xfrm>
            <a:off x="4406700" y="2953077"/>
            <a:ext cx="2266841" cy="2200656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be 74"/>
          <p:cNvSpPr/>
          <p:nvPr/>
        </p:nvSpPr>
        <p:spPr>
          <a:xfrm>
            <a:off x="4422213" y="2961349"/>
            <a:ext cx="2258568" cy="2200656"/>
          </a:xfrm>
          <a:prstGeom prst="cube">
            <a:avLst/>
          </a:prstGeom>
          <a:noFill/>
          <a:ln w="15875">
            <a:solidFill>
              <a:schemeClr val="tx1"/>
            </a:solidFill>
            <a:prstDash val="dash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 flipV="1">
            <a:off x="3801727" y="3887941"/>
            <a:ext cx="115824" cy="11582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stCxn id="76" idx="6"/>
            <a:endCxn id="78" idx="2"/>
          </p:cNvCxnSpPr>
          <p:nvPr/>
        </p:nvCxnSpPr>
        <p:spPr>
          <a:xfrm flipV="1">
            <a:off x="3917551" y="3937580"/>
            <a:ext cx="1588443" cy="827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 flipV="1">
            <a:off x="5505994" y="3879668"/>
            <a:ext cx="115824" cy="11582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3640401" y="4355374"/>
            <a:ext cx="156362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/>
          <p:cNvGrpSpPr/>
          <p:nvPr/>
        </p:nvGrpSpPr>
        <p:grpSpPr>
          <a:xfrm>
            <a:off x="2141220" y="3512820"/>
            <a:ext cx="2274081" cy="2208928"/>
            <a:chOff x="0" y="3352800"/>
            <a:chExt cx="2274081" cy="2208928"/>
          </a:xfrm>
        </p:grpSpPr>
        <p:sp>
          <p:nvSpPr>
            <p:cNvPr id="105" name="Cube 104"/>
            <p:cNvSpPr/>
            <p:nvPr/>
          </p:nvSpPr>
          <p:spPr>
            <a:xfrm>
              <a:off x="0" y="3352800"/>
              <a:ext cx="2266841" cy="2200656"/>
            </a:xfrm>
            <a:prstGeom prst="cub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ube 106"/>
            <p:cNvSpPr/>
            <p:nvPr/>
          </p:nvSpPr>
          <p:spPr>
            <a:xfrm>
              <a:off x="15513" y="3361072"/>
              <a:ext cx="2258568" cy="2200656"/>
            </a:xfrm>
            <a:prstGeom prst="cube">
              <a:avLst/>
            </a:prstGeom>
            <a:noFill/>
            <a:ln w="1587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/>
            <p:nvPr/>
          </p:nvCxnSpPr>
          <p:spPr>
            <a:xfrm rot="16200000" flipH="1">
              <a:off x="898671" y="4729243"/>
              <a:ext cx="1639634" cy="362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3848100" y="3512820"/>
            <a:ext cx="2274081" cy="2208928"/>
            <a:chOff x="0" y="3352800"/>
            <a:chExt cx="2274081" cy="2208928"/>
          </a:xfrm>
        </p:grpSpPr>
        <p:sp>
          <p:nvSpPr>
            <p:cNvPr id="120" name="Cube 119"/>
            <p:cNvSpPr/>
            <p:nvPr/>
          </p:nvSpPr>
          <p:spPr>
            <a:xfrm>
              <a:off x="0" y="3352800"/>
              <a:ext cx="2266841" cy="2200656"/>
            </a:xfrm>
            <a:prstGeom prst="cub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ube 120"/>
            <p:cNvSpPr/>
            <p:nvPr/>
          </p:nvSpPr>
          <p:spPr>
            <a:xfrm>
              <a:off x="15513" y="3361072"/>
              <a:ext cx="2258568" cy="2200656"/>
            </a:xfrm>
            <a:prstGeom prst="cube">
              <a:avLst/>
            </a:prstGeom>
            <a:noFill/>
            <a:ln w="1587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 rot="16200000" flipH="1">
              <a:off x="898671" y="4729243"/>
              <a:ext cx="1639634" cy="362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3246120" y="2407920"/>
            <a:ext cx="2274081" cy="2208928"/>
            <a:chOff x="0" y="3352800"/>
            <a:chExt cx="2274081" cy="2208928"/>
          </a:xfrm>
        </p:grpSpPr>
        <p:sp>
          <p:nvSpPr>
            <p:cNvPr id="128" name="Cube 127"/>
            <p:cNvSpPr/>
            <p:nvPr/>
          </p:nvSpPr>
          <p:spPr>
            <a:xfrm>
              <a:off x="0" y="3352800"/>
              <a:ext cx="2266841" cy="2200656"/>
            </a:xfrm>
            <a:prstGeom prst="cub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Cube 128"/>
            <p:cNvSpPr/>
            <p:nvPr/>
          </p:nvSpPr>
          <p:spPr>
            <a:xfrm>
              <a:off x="15513" y="3361072"/>
              <a:ext cx="2258568" cy="2200656"/>
            </a:xfrm>
            <a:prstGeom prst="cube">
              <a:avLst/>
            </a:prstGeom>
            <a:noFill/>
            <a:ln w="1587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/>
            <p:nvPr/>
          </p:nvCxnSpPr>
          <p:spPr>
            <a:xfrm rot="16200000" flipH="1">
              <a:off x="898671" y="4729243"/>
              <a:ext cx="1639634" cy="362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4953000" y="2407920"/>
            <a:ext cx="2274081" cy="2208928"/>
            <a:chOff x="0" y="3352800"/>
            <a:chExt cx="2274081" cy="2208928"/>
          </a:xfrm>
        </p:grpSpPr>
        <p:sp>
          <p:nvSpPr>
            <p:cNvPr id="132" name="Cube 131"/>
            <p:cNvSpPr/>
            <p:nvPr/>
          </p:nvSpPr>
          <p:spPr>
            <a:xfrm>
              <a:off x="0" y="3352800"/>
              <a:ext cx="2266841" cy="2200656"/>
            </a:xfrm>
            <a:prstGeom prst="cub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Cube 132"/>
            <p:cNvSpPr/>
            <p:nvPr/>
          </p:nvSpPr>
          <p:spPr>
            <a:xfrm>
              <a:off x="15513" y="3361072"/>
              <a:ext cx="2258568" cy="2200656"/>
            </a:xfrm>
            <a:prstGeom prst="cube">
              <a:avLst/>
            </a:prstGeom>
            <a:noFill/>
            <a:ln w="1587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16200000" flipH="1">
              <a:off x="898671" y="4729243"/>
              <a:ext cx="1639634" cy="362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2689860" y="1303020"/>
            <a:ext cx="2274081" cy="2208928"/>
            <a:chOff x="0" y="3352800"/>
            <a:chExt cx="2274081" cy="2208928"/>
          </a:xfrm>
        </p:grpSpPr>
        <p:sp>
          <p:nvSpPr>
            <p:cNvPr id="136" name="Cube 135"/>
            <p:cNvSpPr/>
            <p:nvPr/>
          </p:nvSpPr>
          <p:spPr>
            <a:xfrm>
              <a:off x="0" y="3352800"/>
              <a:ext cx="2266841" cy="2200656"/>
            </a:xfrm>
            <a:prstGeom prst="cub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Cube 136"/>
            <p:cNvSpPr/>
            <p:nvPr/>
          </p:nvSpPr>
          <p:spPr>
            <a:xfrm>
              <a:off x="15513" y="3361072"/>
              <a:ext cx="2258568" cy="2200656"/>
            </a:xfrm>
            <a:prstGeom prst="cube">
              <a:avLst/>
            </a:prstGeom>
            <a:noFill/>
            <a:ln w="1587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Connector 137"/>
            <p:cNvCxnSpPr/>
            <p:nvPr/>
          </p:nvCxnSpPr>
          <p:spPr>
            <a:xfrm rot="16200000" flipH="1">
              <a:off x="898671" y="4729243"/>
              <a:ext cx="1639634" cy="362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4396740" y="1303020"/>
            <a:ext cx="2274081" cy="2208928"/>
            <a:chOff x="0" y="3352800"/>
            <a:chExt cx="2274081" cy="2208928"/>
          </a:xfrm>
        </p:grpSpPr>
        <p:sp>
          <p:nvSpPr>
            <p:cNvPr id="140" name="Cube 139"/>
            <p:cNvSpPr/>
            <p:nvPr/>
          </p:nvSpPr>
          <p:spPr>
            <a:xfrm>
              <a:off x="0" y="3352800"/>
              <a:ext cx="2266841" cy="2200656"/>
            </a:xfrm>
            <a:prstGeom prst="cub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ube 140"/>
            <p:cNvSpPr/>
            <p:nvPr/>
          </p:nvSpPr>
          <p:spPr>
            <a:xfrm>
              <a:off x="15513" y="3361072"/>
              <a:ext cx="2258568" cy="2200656"/>
            </a:xfrm>
            <a:prstGeom prst="cube">
              <a:avLst/>
            </a:prstGeom>
            <a:noFill/>
            <a:ln w="1587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2" name="Straight Connector 141"/>
            <p:cNvCxnSpPr/>
            <p:nvPr/>
          </p:nvCxnSpPr>
          <p:spPr>
            <a:xfrm rot="16200000" flipH="1">
              <a:off x="898671" y="4729243"/>
              <a:ext cx="1639634" cy="362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>
            <a:off x="2685506" y="4590505"/>
            <a:ext cx="2274081" cy="2208928"/>
            <a:chOff x="0" y="3352800"/>
            <a:chExt cx="2274081" cy="2208928"/>
          </a:xfrm>
        </p:grpSpPr>
        <p:sp>
          <p:nvSpPr>
            <p:cNvPr id="144" name="Cube 143"/>
            <p:cNvSpPr/>
            <p:nvPr/>
          </p:nvSpPr>
          <p:spPr>
            <a:xfrm>
              <a:off x="0" y="3352800"/>
              <a:ext cx="2266841" cy="2200656"/>
            </a:xfrm>
            <a:prstGeom prst="cub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Cube 144"/>
            <p:cNvSpPr/>
            <p:nvPr/>
          </p:nvSpPr>
          <p:spPr>
            <a:xfrm>
              <a:off x="15513" y="3361072"/>
              <a:ext cx="2258568" cy="2200656"/>
            </a:xfrm>
            <a:prstGeom prst="cube">
              <a:avLst/>
            </a:prstGeom>
            <a:noFill/>
            <a:ln w="1587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Straight Connector 145"/>
            <p:cNvCxnSpPr/>
            <p:nvPr/>
          </p:nvCxnSpPr>
          <p:spPr>
            <a:xfrm rot="16200000" flipH="1">
              <a:off x="898671" y="4729243"/>
              <a:ext cx="1639634" cy="362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4392386" y="4590505"/>
            <a:ext cx="2274081" cy="2208928"/>
            <a:chOff x="0" y="3352800"/>
            <a:chExt cx="2274081" cy="2208928"/>
          </a:xfrm>
        </p:grpSpPr>
        <p:sp>
          <p:nvSpPr>
            <p:cNvPr id="148" name="Cube 147"/>
            <p:cNvSpPr/>
            <p:nvPr/>
          </p:nvSpPr>
          <p:spPr>
            <a:xfrm>
              <a:off x="0" y="3352800"/>
              <a:ext cx="2266841" cy="2200656"/>
            </a:xfrm>
            <a:prstGeom prst="cub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Cube 148"/>
            <p:cNvSpPr/>
            <p:nvPr/>
          </p:nvSpPr>
          <p:spPr>
            <a:xfrm>
              <a:off x="15513" y="3361072"/>
              <a:ext cx="2258568" cy="2200656"/>
            </a:xfrm>
            <a:prstGeom prst="cube">
              <a:avLst/>
            </a:prstGeom>
            <a:noFill/>
            <a:ln w="1587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Straight Connector 149"/>
            <p:cNvCxnSpPr/>
            <p:nvPr/>
          </p:nvCxnSpPr>
          <p:spPr>
            <a:xfrm rot="16200000" flipH="1">
              <a:off x="898671" y="4729243"/>
              <a:ext cx="1639634" cy="362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4" name="Content Placeholder 3" descr="improveddecali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8756"/>
          <a:stretch>
            <a:fillRect/>
          </a:stretch>
        </p:blipFill>
        <p:spPr>
          <a:xfrm>
            <a:off x="762000" y="2057400"/>
            <a:ext cx="7677727" cy="3200400"/>
          </a:xfrm>
        </p:spPr>
      </p:pic>
      <p:sp>
        <p:nvSpPr>
          <p:cNvPr id="5" name="Rectangle 4"/>
          <p:cNvSpPr/>
          <p:nvPr/>
        </p:nvSpPr>
        <p:spPr>
          <a:xfrm>
            <a:off x="3889675" y="5334000"/>
            <a:ext cx="1422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[Green 2007]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to 3D</a:t>
            </a:r>
            <a:endParaRPr lang="en-US" dirty="0"/>
          </a:p>
        </p:txBody>
      </p:sp>
      <p:pic>
        <p:nvPicPr>
          <p:cNvPr id="81" name="Picture 2" descr="C:\Users\Jason\Desktop\casegraph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1828800" cy="183080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25" name="Cube 24"/>
          <p:cNvSpPr/>
          <p:nvPr/>
        </p:nvSpPr>
        <p:spPr>
          <a:xfrm>
            <a:off x="2693125" y="2953077"/>
            <a:ext cx="2266841" cy="2200656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2708638" y="2961349"/>
            <a:ext cx="2258568" cy="2200656"/>
          </a:xfrm>
          <a:prstGeom prst="cube">
            <a:avLst/>
          </a:prstGeom>
          <a:noFill/>
          <a:ln w="15875">
            <a:solidFill>
              <a:schemeClr val="tx1"/>
            </a:solidFill>
            <a:prstDash val="dash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rot="16200000" flipH="1">
            <a:off x="3591796" y="4329520"/>
            <a:ext cx="1639634" cy="362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 flipV="1">
            <a:off x="2635214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flipV="1">
            <a:off x="4356028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V="1">
            <a:off x="6052022" y="509995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V="1">
            <a:off x="2651761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V="1">
            <a:off x="4372575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V="1">
            <a:off x="6068569" y="3470147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V="1">
            <a:off x="3189515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V="1">
            <a:off x="4910329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V="1">
            <a:off x="6606323" y="4553929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V="1">
            <a:off x="3189515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flipV="1">
            <a:off x="4910329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flipV="1">
            <a:off x="6606323" y="2907574"/>
            <a:ext cx="115824" cy="11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52"/>
          <p:cNvSpPr/>
          <p:nvPr/>
        </p:nvSpPr>
        <p:spPr>
          <a:xfrm>
            <a:off x="4406700" y="2953077"/>
            <a:ext cx="2266841" cy="2200656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53"/>
          <p:cNvSpPr/>
          <p:nvPr/>
        </p:nvSpPr>
        <p:spPr>
          <a:xfrm>
            <a:off x="4422213" y="2961349"/>
            <a:ext cx="2258568" cy="2200656"/>
          </a:xfrm>
          <a:prstGeom prst="cube">
            <a:avLst/>
          </a:prstGeom>
          <a:noFill/>
          <a:ln w="15875">
            <a:solidFill>
              <a:schemeClr val="tx1"/>
            </a:solidFill>
            <a:prstDash val="dash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flipV="1">
            <a:off x="3801727" y="3887941"/>
            <a:ext cx="115824" cy="11582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>
            <a:stCxn id="55" idx="6"/>
            <a:endCxn id="57" idx="2"/>
          </p:cNvCxnSpPr>
          <p:nvPr/>
        </p:nvCxnSpPr>
        <p:spPr>
          <a:xfrm flipV="1">
            <a:off x="3917551" y="3937580"/>
            <a:ext cx="1588443" cy="827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 flipV="1">
            <a:off x="5505994" y="3879668"/>
            <a:ext cx="115824" cy="11582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rot="5400000">
            <a:off x="3640401" y="4355374"/>
            <a:ext cx="156362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to 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phere_m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762000"/>
            <a:ext cx="7924800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6468" y="6019800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MC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to 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phere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762000"/>
            <a:ext cx="7924800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5741" y="6019800"/>
            <a:ext cx="772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to 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phere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762000"/>
            <a:ext cx="7924800" cy="5943600"/>
          </a:xfrm>
          <a:prstGeom prst="rect">
            <a:avLst/>
          </a:prstGeom>
        </p:spPr>
      </p:pic>
      <p:pic>
        <p:nvPicPr>
          <p:cNvPr id="5" name="Picture 4" descr="sphere_m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676400" y="762000"/>
            <a:ext cx="7924800" cy="594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9735" y="6019800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MC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553200" y="6019800"/>
            <a:ext cx="772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Ours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phere_re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3679" y="6172200"/>
            <a:ext cx="2016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Perfect Sphere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phere_ref_m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7200" y="6172200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MC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phere_ref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1000" y="6172200"/>
            <a:ext cx="772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phere_ref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762000"/>
            <a:ext cx="7924800" cy="5943600"/>
          </a:xfrm>
          <a:prstGeom prst="rect">
            <a:avLst/>
          </a:prstGeom>
        </p:spPr>
      </p:pic>
      <p:pic>
        <p:nvPicPr>
          <p:cNvPr id="7" name="Picture 6" descr="sphere_ref_m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676400" y="762000"/>
            <a:ext cx="7924800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77000" y="6210300"/>
            <a:ext cx="772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Ours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1200" y="6210300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MC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Sphere Normal Error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762000" y="1295400"/>
          <a:ext cx="78486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rma9_m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6468" y="6172200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MC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7" name="Picture 6" descr="300blue.jpg"/>
          <p:cNvPicPr>
            <a:picLocks noChangeAspect="1"/>
          </p:cNvPicPr>
          <p:nvPr/>
        </p:nvPicPr>
        <p:blipFill>
          <a:blip r:embed="rId3" cstate="print"/>
          <a:srcRect l="6122"/>
          <a:stretch>
            <a:fillRect/>
          </a:stretch>
        </p:blipFill>
        <p:spPr>
          <a:xfrm>
            <a:off x="4876800" y="1676400"/>
            <a:ext cx="3505200" cy="3587089"/>
          </a:xfrm>
          <a:prstGeom prst="rect">
            <a:avLst/>
          </a:prstGeom>
        </p:spPr>
      </p:pic>
      <p:pic>
        <p:nvPicPr>
          <p:cNvPr id="8" name="Picture 7" descr="300blue2.jpg"/>
          <p:cNvPicPr>
            <a:picLocks noChangeAspect="1"/>
          </p:cNvPicPr>
          <p:nvPr/>
        </p:nvPicPr>
        <p:blipFill>
          <a:blip r:embed="rId4" cstate="print"/>
          <a:srcRect t="5606" b="51416"/>
          <a:stretch>
            <a:fillRect/>
          </a:stretch>
        </p:blipFill>
        <p:spPr>
          <a:xfrm>
            <a:off x="762000" y="1676400"/>
            <a:ext cx="3505200" cy="1752600"/>
          </a:xfrm>
          <a:prstGeom prst="rect">
            <a:avLst/>
          </a:prstGeom>
        </p:spPr>
      </p:pic>
      <p:pic>
        <p:nvPicPr>
          <p:cNvPr id="9" name="Picture 8" descr="300blue2.jpg"/>
          <p:cNvPicPr>
            <a:picLocks noChangeAspect="1"/>
          </p:cNvPicPr>
          <p:nvPr/>
        </p:nvPicPr>
        <p:blipFill>
          <a:blip r:embed="rId4" cstate="print"/>
          <a:srcRect t="52321" b="2832"/>
          <a:stretch>
            <a:fillRect/>
          </a:stretch>
        </p:blipFill>
        <p:spPr>
          <a:xfrm>
            <a:off x="762000" y="3429000"/>
            <a:ext cx="3505200" cy="1828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61358" y="5334000"/>
            <a:ext cx="2821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[Warner Bros Pictures 2007]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rma9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5741" y="6167735"/>
            <a:ext cx="772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rma9_mc_zo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52400"/>
            <a:ext cx="7924800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6468" y="6172200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MC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rma9_new_zo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52400"/>
            <a:ext cx="7924800" cy="594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5741" y="6172200"/>
            <a:ext cx="772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Ours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492375"/>
            <a:ext cx="7772400" cy="1470025"/>
          </a:xfrm>
        </p:spPr>
        <p:txBody>
          <a:bodyPr/>
          <a:lstStyle/>
          <a:p>
            <a:r>
              <a:rPr lang="en-US" dirty="0" smtClean="0"/>
              <a:t>Limitations?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Replaced Linear Interpolation of Marching Cubes.</a:t>
            </a:r>
          </a:p>
          <a:p>
            <a:r>
              <a:rPr lang="en-US" sz="2400" dirty="0" smtClean="0"/>
              <a:t>Oscillation artifacts removed from surface contours while preserving details.</a:t>
            </a:r>
          </a:p>
          <a:p>
            <a:r>
              <a:rPr lang="en-US" sz="2400" dirty="0" smtClean="0"/>
              <a:t>Inexpensive method not requiring any pre processing of function values, or post processing of output mesh.</a:t>
            </a:r>
          </a:p>
          <a:p>
            <a:endParaRPr lang="en-US" dirty="0" smtClean="0"/>
          </a:p>
        </p:txBody>
      </p:sp>
      <p:pic>
        <p:nvPicPr>
          <p:cNvPr id="4" name="Picture 3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05538"/>
            <a:ext cx="3048000" cy="2952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Adaptive Grid Contouring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[Schaefer and Warren 2004]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Lorensen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and Cline 1987]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7298" t="23333" r="17299" b="6571"/>
          <a:stretch>
            <a:fillRect/>
          </a:stretch>
        </p:blipFill>
        <p:spPr bwMode="auto">
          <a:xfrm>
            <a:off x="1143000" y="1447800"/>
            <a:ext cx="6903574" cy="460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896" t="16762" r="9953" b="13143"/>
          <a:stretch>
            <a:fillRect/>
          </a:stretch>
        </p:blipFill>
        <p:spPr bwMode="auto">
          <a:xfrm>
            <a:off x="320072" y="1325887"/>
            <a:ext cx="8503856" cy="420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508055" y="5867400"/>
            <a:ext cx="212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[Manson et al. 2008]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Marching Cubes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contrast="31000"/>
          </a:blip>
          <a:srcRect l="6190" t="9905" r="14762" b="5923"/>
          <a:stretch>
            <a:fillRect/>
          </a:stretch>
        </p:blipFill>
        <p:spPr bwMode="auto">
          <a:xfrm>
            <a:off x="4800600" y="1447800"/>
            <a:ext cx="343491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9048" t="32000" r="11905" b="12381"/>
          <a:stretch>
            <a:fillRect/>
          </a:stretch>
        </p:blipFill>
        <p:spPr bwMode="auto">
          <a:xfrm>
            <a:off x="609600" y="1981200"/>
            <a:ext cx="38120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85800" y="5715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Wyvill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et al. 1986]</a:t>
            </a:r>
            <a:endParaRPr lang="en-US" dirty="0" smtClean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Lorensen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and Cline 1987]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9414</TotalTime>
  <Words>404</Words>
  <Application>Microsoft Office PowerPoint</Application>
  <PresentationFormat>On-screen Show (4:3)</PresentationFormat>
  <Paragraphs>194</Paragraphs>
  <Slides>65</Slides>
  <Notes>64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Contouring Discrete Indicator Functions</vt:lpstr>
      <vt:lpstr>Indicator Functions</vt:lpstr>
      <vt:lpstr>Discrete Indicator Functions (DIF)</vt:lpstr>
      <vt:lpstr>Extracted Surface</vt:lpstr>
      <vt:lpstr>Motivation</vt:lpstr>
      <vt:lpstr>Motivation</vt:lpstr>
      <vt:lpstr>Motivation</vt:lpstr>
      <vt:lpstr>Motivation</vt:lpstr>
      <vt:lpstr>Marching Cubes</vt:lpstr>
      <vt:lpstr>Marching Cubes</vt:lpstr>
      <vt:lpstr>Related Work</vt:lpstr>
      <vt:lpstr>Related Work</vt:lpstr>
      <vt:lpstr>Gaussian Blur</vt:lpstr>
      <vt:lpstr>Gaussian Blur</vt:lpstr>
      <vt:lpstr>Gaussian Blur</vt:lpstr>
      <vt:lpstr>Gaussian Blur</vt:lpstr>
      <vt:lpstr>Gaussian Blur</vt:lpstr>
      <vt:lpstr>Gaussian Blur</vt:lpstr>
      <vt:lpstr>Contributions</vt:lpstr>
      <vt:lpstr>Contouring</vt:lpstr>
      <vt:lpstr>DIF</vt:lpstr>
      <vt:lpstr>Dual Grid</vt:lpstr>
      <vt:lpstr>Dual Grid</vt:lpstr>
      <vt:lpstr>2D MC change</vt:lpstr>
      <vt:lpstr>2D MC change</vt:lpstr>
      <vt:lpstr>Side - Side</vt:lpstr>
      <vt:lpstr>Bottom - Top</vt:lpstr>
      <vt:lpstr>Bottom - Side</vt:lpstr>
      <vt:lpstr>Side- Top</vt:lpstr>
      <vt:lpstr>Parameter Space</vt:lpstr>
      <vt:lpstr>Parameter Space</vt:lpstr>
      <vt:lpstr>Parameter Space</vt:lpstr>
      <vt:lpstr>Parameter Space</vt:lpstr>
      <vt:lpstr>Parameter Space</vt:lpstr>
      <vt:lpstr>Parameter Space</vt:lpstr>
      <vt:lpstr>Parameter Space</vt:lpstr>
      <vt:lpstr>Parameter Space</vt:lpstr>
      <vt:lpstr>Parameter Space</vt:lpstr>
      <vt:lpstr>Parameter Space</vt:lpstr>
      <vt:lpstr>Parameter Space</vt:lpstr>
      <vt:lpstr>Parameter Space</vt:lpstr>
      <vt:lpstr>Difference from Linear Interp.</vt:lpstr>
      <vt:lpstr>Linear functions</vt:lpstr>
      <vt:lpstr>Linear functions</vt:lpstr>
      <vt:lpstr>Linear functions</vt:lpstr>
      <vt:lpstr>Expanding to 3D</vt:lpstr>
      <vt:lpstr>Expanding to 3D</vt:lpstr>
      <vt:lpstr>Expanding to 3D</vt:lpstr>
      <vt:lpstr>Expanding to 3D</vt:lpstr>
      <vt:lpstr>Expanding to 3D</vt:lpstr>
      <vt:lpstr>Expanding to 3D</vt:lpstr>
      <vt:lpstr>Expanding to 3D</vt:lpstr>
      <vt:lpstr>Expanding to 3D</vt:lpstr>
      <vt:lpstr>Slide 54</vt:lpstr>
      <vt:lpstr>Slide 55</vt:lpstr>
      <vt:lpstr>Slide 56</vt:lpstr>
      <vt:lpstr>Slide 57</vt:lpstr>
      <vt:lpstr>Sphere Normal Error</vt:lpstr>
      <vt:lpstr>Slide 59</vt:lpstr>
      <vt:lpstr>Slide 60</vt:lpstr>
      <vt:lpstr>Slide 61</vt:lpstr>
      <vt:lpstr>Slide 62</vt:lpstr>
      <vt:lpstr>Limitations?</vt:lpstr>
      <vt:lpstr>Conclusion</vt:lpstr>
      <vt:lpstr>Related Work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Contouring Discrete Indicator Function</dc:title>
  <dc:creator>Jason</dc:creator>
  <cp:lastModifiedBy>Jason</cp:lastModifiedBy>
  <cp:revision>801</cp:revision>
  <dcterms:created xsi:type="dcterms:W3CDTF">2011-01-25T18:46:03Z</dcterms:created>
  <dcterms:modified xsi:type="dcterms:W3CDTF">2011-04-28T19:20:38Z</dcterms:modified>
</cp:coreProperties>
</file>