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4"/>
  </p:notesMasterIdLst>
  <p:handoutMasterIdLst>
    <p:handoutMasterId r:id="rId55"/>
  </p:handoutMasterIdLst>
  <p:sldIdLst>
    <p:sldId id="264" r:id="rId2"/>
    <p:sldId id="344" r:id="rId3"/>
    <p:sldId id="345" r:id="rId4"/>
    <p:sldId id="346" r:id="rId5"/>
    <p:sldId id="282" r:id="rId6"/>
    <p:sldId id="283" r:id="rId7"/>
    <p:sldId id="284" r:id="rId8"/>
    <p:sldId id="285" r:id="rId9"/>
    <p:sldId id="286" r:id="rId10"/>
    <p:sldId id="332" r:id="rId11"/>
    <p:sldId id="331" r:id="rId12"/>
    <p:sldId id="333" r:id="rId13"/>
    <p:sldId id="339" r:id="rId14"/>
    <p:sldId id="329" r:id="rId15"/>
    <p:sldId id="342" r:id="rId16"/>
    <p:sldId id="343" r:id="rId17"/>
    <p:sldId id="341" r:id="rId18"/>
    <p:sldId id="347" r:id="rId19"/>
    <p:sldId id="340" r:id="rId20"/>
    <p:sldId id="279" r:id="rId21"/>
    <p:sldId id="280" r:id="rId22"/>
    <p:sldId id="287" r:id="rId23"/>
    <p:sldId id="288" r:id="rId24"/>
    <p:sldId id="289" r:id="rId25"/>
    <p:sldId id="294" r:id="rId26"/>
    <p:sldId id="290" r:id="rId27"/>
    <p:sldId id="291" r:id="rId28"/>
    <p:sldId id="292" r:id="rId29"/>
    <p:sldId id="298" r:id="rId30"/>
    <p:sldId id="323" r:id="rId31"/>
    <p:sldId id="324" r:id="rId32"/>
    <p:sldId id="325" r:id="rId33"/>
    <p:sldId id="326" r:id="rId34"/>
    <p:sldId id="327" r:id="rId35"/>
    <p:sldId id="296" r:id="rId36"/>
    <p:sldId id="263" r:id="rId37"/>
    <p:sldId id="295" r:id="rId38"/>
    <p:sldId id="300" r:id="rId39"/>
    <p:sldId id="306" r:id="rId40"/>
    <p:sldId id="299" r:id="rId41"/>
    <p:sldId id="301" r:id="rId42"/>
    <p:sldId id="302" r:id="rId43"/>
    <p:sldId id="308" r:id="rId44"/>
    <p:sldId id="311" r:id="rId45"/>
    <p:sldId id="312" r:id="rId46"/>
    <p:sldId id="335" r:id="rId47"/>
    <p:sldId id="337" r:id="rId48"/>
    <p:sldId id="336" r:id="rId49"/>
    <p:sldId id="322" r:id="rId50"/>
    <p:sldId id="321" r:id="rId51"/>
    <p:sldId id="320" r:id="rId52"/>
    <p:sldId id="316" r:id="rId53"/>
  </p:sldIdLst>
  <p:sldSz cx="7315200" cy="41148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296">
          <p15:clr>
            <a:srgbClr val="A4A3A4"/>
          </p15:clr>
        </p15:guide>
        <p15:guide id="2" pos="2304">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B0AD8A"/>
    <a:srgbClr val="494834"/>
    <a:srgbClr val="483225"/>
    <a:srgbClr val="81C9F0"/>
    <a:srgbClr val="000000"/>
    <a:srgbClr val="DDDDDD"/>
    <a:srgbClr val="EAEAEA"/>
    <a:srgbClr val="C127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0" autoAdjust="0"/>
    <p:restoredTop sz="84291" autoAdjust="0"/>
  </p:normalViewPr>
  <p:slideViewPr>
    <p:cSldViewPr>
      <p:cViewPr>
        <p:scale>
          <a:sx n="150" d="100"/>
          <a:sy n="150" d="100"/>
        </p:scale>
        <p:origin x="-1512" y="-282"/>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829968"/>
            <a:ext cx="3037840" cy="464820"/>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970939" y="8829968"/>
            <a:ext cx="3037840" cy="464820"/>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p14="http://schemas.microsoft.com/office/powerpoint/2010/main" xmlns=""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51205"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29968"/>
            <a:ext cx="3037840" cy="464820"/>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970939" y="8829968"/>
            <a:ext cx="3037840" cy="464820"/>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p14="http://schemas.microsoft.com/office/powerpoint/2010/main" xmlns=""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Hi. </a:t>
            </a:r>
            <a:r>
              <a:rPr lang="en-US" baseline="0" dirty="0" smtClean="0">
                <a:latin typeface="Arial" charset="0"/>
                <a:ea typeface="ＭＳ Ｐゴシック" charset="0"/>
                <a:cs typeface="ＭＳ Ｐゴシック" charset="0"/>
              </a:rPr>
              <a:t>I’m going to present a method for improving the quality of texture filtering.</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38032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what does this look like in practice? Here I show an image that is </a:t>
            </a:r>
            <a:r>
              <a:rPr lang="en-US" dirty="0" err="1" smtClean="0">
                <a:latin typeface="Arial" charset="0"/>
                <a:ea typeface="ＭＳ Ｐゴシック" charset="0"/>
                <a:cs typeface="ＭＳ Ｐゴシック" charset="0"/>
              </a:rPr>
              <a:t>downsampled</a:t>
            </a:r>
            <a:r>
              <a:rPr lang="en-US" dirty="0" smtClean="0">
                <a:latin typeface="Arial" charset="0"/>
                <a:ea typeface="ＭＳ Ｐゴシック" charset="0"/>
                <a:cs typeface="ＭＳ Ｐゴシック" charset="0"/>
              </a:rPr>
              <a:t> using</a:t>
            </a:r>
            <a:r>
              <a:rPr lang="en-US" baseline="0" dirty="0" smtClean="0">
                <a:latin typeface="Arial" charset="0"/>
                <a:ea typeface="ＭＳ Ｐゴシック" charset="0"/>
                <a:cs typeface="ＭＳ Ｐゴシック" charset="0"/>
              </a:rPr>
              <a:t> an exact </a:t>
            </a:r>
            <a:r>
              <a:rPr lang="en-US" baseline="0" dirty="0" err="1" smtClean="0">
                <a:latin typeface="Arial" charset="0"/>
                <a:ea typeface="ＭＳ Ｐゴシック" charset="0"/>
                <a:cs typeface="ＭＳ Ｐゴシック" charset="0"/>
              </a:rPr>
              <a:t>Lanczos</a:t>
            </a:r>
            <a:r>
              <a:rPr lang="en-US" baseline="0" dirty="0" smtClean="0">
                <a:latin typeface="Arial" charset="0"/>
                <a:ea typeface="ＭＳ Ｐゴシック" charset="0"/>
                <a:cs typeface="ＭＳ Ｐゴシック" charset="0"/>
              </a:rPr>
              <a:t> 2 filter. Now I will show the result of </a:t>
            </a:r>
            <a:r>
              <a:rPr lang="en-US" baseline="0" dirty="0" err="1" smtClean="0">
                <a:latin typeface="Arial" charset="0"/>
                <a:ea typeface="ＭＳ Ｐゴシック" charset="0"/>
                <a:cs typeface="ＭＳ Ｐゴシック" charset="0"/>
              </a:rPr>
              <a:t>trilinear</a:t>
            </a:r>
            <a:r>
              <a:rPr lang="en-US" baseline="0" dirty="0" smtClean="0">
                <a:latin typeface="Arial" charset="0"/>
                <a:ea typeface="ＭＳ Ｐゴシック" charset="0"/>
                <a:cs typeface="ＭＳ Ｐゴシック" charset="0"/>
              </a:rPr>
              <a:t> interpolation.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68283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You can see that compared to the</a:t>
            </a:r>
            <a:r>
              <a:rPr lang="en-US" baseline="0" dirty="0" smtClean="0">
                <a:latin typeface="Arial" charset="0"/>
                <a:ea typeface="ＭＳ Ｐゴシック" charset="0"/>
                <a:cs typeface="ＭＳ Ｐゴシック" charset="0"/>
              </a:rPr>
              <a:t> exact filter, the image looks blurry. I’ll flip back so that you can see the difference again. Now, if you compare against our method,</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21512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You can see that while using the same texture bandwidth our</a:t>
            </a:r>
            <a:r>
              <a:rPr lang="en-US" baseline="0" dirty="0" smtClean="0">
                <a:latin typeface="Arial" charset="0"/>
                <a:ea typeface="ＭＳ Ｐゴシック" charset="0"/>
                <a:cs typeface="ＭＳ Ｐゴシック" charset="0"/>
              </a:rPr>
              <a:t> method is much clearer than </a:t>
            </a:r>
            <a:r>
              <a:rPr lang="en-US" baseline="0" dirty="0" err="1" smtClean="0">
                <a:latin typeface="Arial" charset="0"/>
                <a:ea typeface="ＭＳ Ｐゴシック" charset="0"/>
                <a:cs typeface="ＭＳ Ｐゴシック" charset="0"/>
              </a:rPr>
              <a:t>trilinear</a:t>
            </a:r>
            <a:r>
              <a:rPr lang="en-US" baseline="0" dirty="0" smtClean="0">
                <a:latin typeface="Arial" charset="0"/>
                <a:ea typeface="ＭＳ Ｐゴシック" charset="0"/>
                <a:cs typeface="ＭＳ Ｐゴシック" charset="0"/>
              </a:rPr>
              <a:t> interpolation.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89974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Each sample in a mipmap</a:t>
            </a:r>
            <a:r>
              <a:rPr lang="en-US" baseline="0" dirty="0" smtClean="0">
                <a:latin typeface="Arial" charset="0"/>
                <a:ea typeface="ＭＳ Ｐゴシック" charset="0"/>
                <a:cs typeface="ＭＳ Ｐゴシック" charset="0"/>
              </a:rPr>
              <a:t> is generated by a scaled and translated filter, which means that we can imagine a mipmap in terms of the filters used to sample the image. </a:t>
            </a:r>
            <a:r>
              <a:rPr lang="en-US" baseline="0" dirty="0" smtClean="0">
                <a:latin typeface="Arial" charset="0"/>
                <a:ea typeface="ＭＳ Ｐゴシック" charset="0"/>
                <a:cs typeface="ＭＳ Ｐゴシック" charset="0"/>
              </a:rPr>
              <a:t>In the graph under each image </a:t>
            </a:r>
            <a:r>
              <a:rPr lang="en-US" baseline="0" dirty="0" smtClean="0">
                <a:latin typeface="Arial" charset="0"/>
                <a:ea typeface="ＭＳ Ｐゴシック" charset="0"/>
                <a:cs typeface="ＭＳ Ｐゴシック" charset="0"/>
              </a:rPr>
              <a:t>I show the tent filters used to sample the image. Each </a:t>
            </a:r>
            <a:r>
              <a:rPr lang="en-US" baseline="0" dirty="0" err="1" smtClean="0">
                <a:latin typeface="Arial" charset="0"/>
                <a:ea typeface="ＭＳ Ｐゴシック" charset="0"/>
                <a:cs typeface="ＭＳ Ｐゴシック" charset="0"/>
              </a:rPr>
              <a:t>texel</a:t>
            </a:r>
            <a:r>
              <a:rPr lang="en-US" baseline="0" dirty="0" smtClean="0">
                <a:latin typeface="Arial" charset="0"/>
                <a:ea typeface="ＭＳ Ｐゴシック" charset="0"/>
                <a:cs typeface="ＭＳ Ｐゴシック" charset="0"/>
              </a:rPr>
              <a:t> corresponds to one filter function.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7502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2979" eaLnBrk="1" hangingPunct="1">
              <a:defRPr/>
            </a:pPr>
            <a:r>
              <a:rPr lang="en-US" dirty="0" smtClean="0"/>
              <a:t>If </a:t>
            </a:r>
            <a:r>
              <a:rPr lang="en-US" dirty="0"/>
              <a:t>we take some combination of the texels in a mipmap, that is equivalent to sampling using a new filter that is composed of the texel filters. I will demonstrate why this is the case. Consider if </a:t>
            </a:r>
            <a:r>
              <a:rPr lang="en-US" dirty="0" smtClean="0"/>
              <a:t>a texel color </a:t>
            </a:r>
            <a:r>
              <a:rPr lang="en-US" dirty="0" err="1" smtClean="0"/>
              <a:t>v_i</a:t>
            </a:r>
            <a:r>
              <a:rPr lang="en-US" dirty="0" smtClean="0"/>
              <a:t> is </a:t>
            </a:r>
            <a:r>
              <a:rPr lang="en-US" dirty="0"/>
              <a:t>calculated by sampling the image I with a filter </a:t>
            </a:r>
            <a:r>
              <a:rPr lang="en-US" dirty="0" err="1"/>
              <a:t>h_i</a:t>
            </a:r>
            <a:r>
              <a:rPr lang="en-US" dirty="0"/>
              <a:t>.</a:t>
            </a:r>
          </a:p>
        </p:txBody>
      </p:sp>
    </p:spTree>
    <p:extLst>
      <p:ext uri="{BB962C8B-B14F-4D97-AF65-F5344CB8AC3E}">
        <p14:creationId xmlns:p14="http://schemas.microsoft.com/office/powerpoint/2010/main" xmlns="" val="42122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2979" eaLnBrk="1" hangingPunct="1">
              <a:defRPr/>
            </a:pPr>
            <a:r>
              <a:rPr lang="en-US" dirty="0"/>
              <a:t>If we take a weighted combination of some </a:t>
            </a:r>
            <a:r>
              <a:rPr lang="en-US" dirty="0" err="1"/>
              <a:t>texels</a:t>
            </a:r>
            <a:r>
              <a:rPr lang="en-US" dirty="0"/>
              <a:t> v_1 and v_2 with weights c_1 and c_2</a:t>
            </a:r>
          </a:p>
        </p:txBody>
      </p:sp>
    </p:spTree>
    <p:extLst>
      <p:ext uri="{BB962C8B-B14F-4D97-AF65-F5344CB8AC3E}">
        <p14:creationId xmlns:p14="http://schemas.microsoft.com/office/powerpoint/2010/main" xmlns="" val="1417726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2979" eaLnBrk="1" hangingPunct="1">
              <a:defRPr/>
            </a:pPr>
            <a:r>
              <a:rPr lang="en-US" dirty="0"/>
              <a:t>We can expand the expression by substituting the definition of </a:t>
            </a:r>
            <a:r>
              <a:rPr lang="en-US" dirty="0" err="1"/>
              <a:t>v_i</a:t>
            </a:r>
            <a:r>
              <a:rPr lang="en-US" dirty="0"/>
              <a:t> for each of the </a:t>
            </a:r>
            <a:r>
              <a:rPr lang="en-US" dirty="0" err="1"/>
              <a:t>texel</a:t>
            </a:r>
            <a:r>
              <a:rPr lang="en-US" dirty="0"/>
              <a:t> values.</a:t>
            </a:r>
          </a:p>
        </p:txBody>
      </p:sp>
    </p:spTree>
    <p:extLst>
      <p:ext uri="{BB962C8B-B14F-4D97-AF65-F5344CB8AC3E}">
        <p14:creationId xmlns:p14="http://schemas.microsoft.com/office/powerpoint/2010/main" xmlns="" val="334753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2979" eaLnBrk="1" hangingPunct="1">
              <a:defRPr/>
            </a:pPr>
            <a:r>
              <a:rPr lang="en-US" dirty="0"/>
              <a:t>Because integration is a linear operator, we can rewrite the expression as a weighted combination of filters.</a:t>
            </a:r>
          </a:p>
        </p:txBody>
      </p:sp>
    </p:spTree>
    <p:extLst>
      <p:ext uri="{BB962C8B-B14F-4D97-AF65-F5344CB8AC3E}">
        <p14:creationId xmlns:p14="http://schemas.microsoft.com/office/powerpoint/2010/main" xmlns="" val="28730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2979" eaLnBrk="1" hangingPunct="1">
              <a:defRPr/>
            </a:pPr>
            <a:r>
              <a:rPr lang="en-US" dirty="0"/>
              <a:t>It is now clear that combining </a:t>
            </a:r>
            <a:r>
              <a:rPr lang="en-US" dirty="0" err="1"/>
              <a:t>texels</a:t>
            </a:r>
            <a:r>
              <a:rPr lang="en-US" dirty="0"/>
              <a:t> is equivalent to sampling the image by a new filter that is a combination of the </a:t>
            </a:r>
            <a:r>
              <a:rPr lang="en-US" dirty="0" err="1"/>
              <a:t>texel</a:t>
            </a:r>
            <a:r>
              <a:rPr lang="en-US" dirty="0"/>
              <a:t> filters.</a:t>
            </a:r>
          </a:p>
        </p:txBody>
      </p:sp>
    </p:spTree>
    <p:extLst>
      <p:ext uri="{BB962C8B-B14F-4D97-AF65-F5344CB8AC3E}">
        <p14:creationId xmlns:p14="http://schemas.microsoft.com/office/powerpoint/2010/main" xmlns="" val="155918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2979" eaLnBrk="1" hangingPunct="1">
              <a:defRPr/>
            </a:pPr>
            <a:r>
              <a:rPr lang="en-US" dirty="0"/>
              <a:t>Given a filter on the left with some translation and scale the question is: </a:t>
            </a:r>
            <a:r>
              <a:rPr lang="en-US" dirty="0" smtClean="0"/>
              <a:t>What </a:t>
            </a:r>
            <a:r>
              <a:rPr lang="en-US" dirty="0"/>
              <a:t>basis functions should we choose from the mipmap shown on the right, and how should we combine them together to produce the best approximation of the filter?</a:t>
            </a:r>
          </a:p>
        </p:txBody>
      </p:sp>
    </p:spTree>
    <p:extLst>
      <p:ext uri="{BB962C8B-B14F-4D97-AF65-F5344CB8AC3E}">
        <p14:creationId xmlns:p14="http://schemas.microsoft.com/office/powerpoint/2010/main" xmlns="" val="279793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Texture filtering can be thought of as a form of signal processing, where we </a:t>
            </a:r>
            <a:r>
              <a:rPr lang="en-US" dirty="0" err="1" smtClean="0">
                <a:latin typeface="Arial" charset="0"/>
                <a:ea typeface="ＭＳ Ｐゴシック" charset="0"/>
                <a:cs typeface="ＭＳ Ｐゴシック" charset="0"/>
              </a:rPr>
              <a:t>downsample</a:t>
            </a:r>
            <a:r>
              <a:rPr lang="en-US" dirty="0" smtClean="0">
                <a:latin typeface="Arial" charset="0"/>
                <a:ea typeface="ＭＳ Ｐゴシック" charset="0"/>
                <a:cs typeface="ＭＳ Ｐゴシック" charset="0"/>
              </a:rPr>
              <a:t> a high-frequency input signal such as</a:t>
            </a:r>
            <a:r>
              <a:rPr lang="en-US" baseline="0" dirty="0" smtClean="0">
                <a:latin typeface="Arial" charset="0"/>
                <a:ea typeface="ＭＳ Ｐゴシック" charset="0"/>
                <a:cs typeface="ＭＳ Ｐゴシック" charset="0"/>
              </a:rPr>
              <a:t> this image of a cathedral</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4063594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t>For several decades, the answer has been trilinear interpolation. The advantage of this method is that it’s simple and only uses a maximum of 8 samples. However, this method does not give the best possible approximation of the filter. I show the basis functions that are used highlighted on the right, and the their weighted sum on the left in black. You can see that the approximate filter is too wide and is a poor fit.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667337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Using the same number of basis functions it is possible to fit the filter better. You can see in this example</a:t>
            </a:r>
            <a:r>
              <a:rPr lang="en-US" baseline="0" dirty="0" smtClean="0">
                <a:latin typeface="Arial" charset="0"/>
                <a:ea typeface="ＭＳ Ｐゴシック" charset="0"/>
                <a:cs typeface="ＭＳ Ｐゴシック" charset="0"/>
              </a:rPr>
              <a:t> that many of the basis functions are taken from a higher resolution than used by trilinear interpolation.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22077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 can formulate</a:t>
            </a:r>
            <a:r>
              <a:rPr lang="en-US" baseline="0" dirty="0" smtClean="0">
                <a:latin typeface="Arial" charset="0"/>
                <a:ea typeface="ＭＳ Ｐゴシック" charset="0"/>
                <a:cs typeface="ＭＳ Ｐゴシック" charset="0"/>
              </a:rPr>
              <a:t> texture filtering as an optimization problem</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807338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Where we</a:t>
            </a:r>
            <a:r>
              <a:rPr lang="en-US" baseline="0" dirty="0" smtClean="0">
                <a:latin typeface="Arial" charset="0"/>
                <a:ea typeface="ＭＳ Ｐゴシック" charset="0"/>
                <a:cs typeface="ＭＳ Ｐゴシック" charset="0"/>
              </a:rPr>
              <a:t> fit the input filter h_{</a:t>
            </a:r>
            <a:r>
              <a:rPr lang="en-US" baseline="0" dirty="0" err="1" smtClean="0">
                <a:latin typeface="Arial" charset="0"/>
                <a:ea typeface="ＭＳ Ｐゴシック" charset="0"/>
                <a:cs typeface="ＭＳ Ｐゴシック" charset="0"/>
              </a:rPr>
              <a:t>s,t</a:t>
            </a:r>
            <a:r>
              <a:rPr lang="en-US" baseline="0" dirty="0" smtClean="0">
                <a:latin typeface="Arial" charset="0"/>
                <a:ea typeface="ＭＳ Ｐゴシック" charset="0"/>
                <a:cs typeface="ＭＳ Ｐゴシック" charset="0"/>
              </a:rPr>
              <a:t>} as well as possible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667896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Using a</a:t>
            </a:r>
            <a:r>
              <a:rPr lang="en-US" baseline="0" dirty="0" smtClean="0">
                <a:latin typeface="Arial" charset="0"/>
                <a:ea typeface="ＭＳ Ｐゴシック" charset="0"/>
                <a:cs typeface="ＭＳ Ｐゴシック" charset="0"/>
              </a:rPr>
              <a:t> weighted combination of</a:t>
            </a:r>
            <a:r>
              <a:rPr lang="en-US" dirty="0" smtClean="0">
                <a:latin typeface="Arial" charset="0"/>
                <a:ea typeface="ＭＳ Ｐゴシック" charset="0"/>
                <a:cs typeface="ＭＳ Ｐゴシック" charset="0"/>
              </a:rPr>
              <a:t> basis functions in the mipmap.</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73459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optimization is also subject to a number of constraints. First, the coefficients must sum to one so</a:t>
            </a:r>
            <a:r>
              <a:rPr lang="en-US" baseline="0" dirty="0" smtClean="0">
                <a:latin typeface="Arial" charset="0"/>
                <a:ea typeface="ＭＳ Ｐゴシック" charset="0"/>
                <a:cs typeface="ＭＳ Ｐゴシック" charset="0"/>
              </a:rPr>
              <a:t> that the filter has a unit integral.</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43761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There is also a cardinality constraint</a:t>
            </a:r>
            <a:r>
              <a:rPr lang="en-US" baseline="0" dirty="0" smtClean="0">
                <a:latin typeface="Arial" charset="0"/>
                <a:ea typeface="ＭＳ Ｐゴシック" charset="0"/>
                <a:cs typeface="ＭＳ Ｐゴシック" charset="0"/>
              </a:rPr>
              <a:t> that we can only use a fixed number n of basis functions. This cardinality constraint makes the optimization discrete and is proven to be NP-hard because there are many choices of possible basis functions such as this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143494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this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494747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Or this. You can only be sure of the best set after checking all sets. However, we can</a:t>
            </a:r>
            <a:r>
              <a:rPr lang="en-US" baseline="0" dirty="0" smtClean="0">
                <a:latin typeface="Arial" charset="0"/>
                <a:ea typeface="ＭＳ Ｐゴシック" charset="0"/>
                <a:cs typeface="ＭＳ Ｐゴシック" charset="0"/>
              </a:rPr>
              <a:t> quickly find good approximations after checking relatively few combinations. We use the heuristic of checking basis functions that are similar to the filter before checking functions that are less similar to the filter.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590361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Additionally, it is infeasible to perform</a:t>
            </a:r>
            <a:r>
              <a:rPr lang="en-US" baseline="0" dirty="0" smtClean="0">
                <a:latin typeface="Arial" charset="0"/>
                <a:ea typeface="ＭＳ Ｐゴシック" charset="0"/>
                <a:cs typeface="ＭＳ Ｐゴシック" charset="0"/>
              </a:rPr>
              <a:t> a separate optimization for every possible translation and scale of the filter. If we parameterize the unit domain of translations t_0 and t_1 between texels and scale s between mipmap levels,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70447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In order to prevent aliasing artifacts, each pixel in the downsampled image takes a contribution from many pixels in the input image. The higher quality the filter is, the</a:t>
            </a:r>
            <a:r>
              <a:rPr lang="en-US" baseline="0" dirty="0" smtClean="0">
                <a:latin typeface="Arial" charset="0"/>
                <a:ea typeface="ＭＳ Ｐゴシック" charset="0"/>
                <a:cs typeface="ＭＳ Ｐゴシック" charset="0"/>
              </a:rPr>
              <a:t> more pixels are used. In this example I show the size of a </a:t>
            </a:r>
            <a:r>
              <a:rPr lang="en-US" baseline="0" dirty="0" err="1" smtClean="0">
                <a:latin typeface="Arial" charset="0"/>
                <a:ea typeface="ＭＳ Ｐゴシック" charset="0"/>
                <a:cs typeface="ＭＳ Ｐゴシック" charset="0"/>
              </a:rPr>
              <a:t>Lanczos</a:t>
            </a:r>
            <a:r>
              <a:rPr lang="en-US" baseline="0" dirty="0" smtClean="0">
                <a:latin typeface="Arial" charset="0"/>
                <a:ea typeface="ＭＳ Ｐゴシック" charset="0"/>
                <a:cs typeface="ＭＳ Ｐゴシック" charset="0"/>
              </a:rPr>
              <a:t> 2 filter in the input for a pixel in the downsampled image.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52279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22979" eaLnBrk="1" hangingPunct="1">
              <a:defRPr/>
            </a:pPr>
            <a:r>
              <a:rPr lang="en-US" dirty="0" smtClean="0">
                <a:latin typeface="Arial" charset="0"/>
                <a:ea typeface="ＭＳ Ｐゴシック" charset="0"/>
                <a:cs typeface="ＭＳ Ｐゴシック" charset="0"/>
              </a:rPr>
              <a:t>We can subdivide the domain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373969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 fit a polynomial</a:t>
            </a:r>
            <a:r>
              <a:rPr lang="en-US" baseline="0" dirty="0" smtClean="0">
                <a:latin typeface="Arial" charset="0"/>
                <a:ea typeface="ＭＳ Ｐゴシック" charset="0"/>
                <a:cs typeface="ＭＳ Ｐゴシック" charset="0"/>
              </a:rPr>
              <a:t> for the coefficients within each subdomain.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557925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polynomials can be linear, quadratic,</a:t>
            </a:r>
            <a:r>
              <a:rPr lang="en-US" baseline="0" dirty="0" smtClean="0">
                <a:latin typeface="Arial" charset="0"/>
                <a:ea typeface="ＭＳ Ｐゴシック" charset="0"/>
                <a:cs typeface="ＭＳ Ｐゴシック" charset="0"/>
              </a:rPr>
              <a:t> etc. In this example I show a linear polynomial with one constant component and three linear components for the three dimensions.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470496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 can simplify</a:t>
            </a:r>
            <a:r>
              <a:rPr lang="en-US" baseline="0" dirty="0" smtClean="0">
                <a:latin typeface="Arial" charset="0"/>
                <a:ea typeface="ＭＳ Ｐゴシック" charset="0"/>
                <a:cs typeface="ＭＳ Ｐゴシック" charset="0"/>
              </a:rPr>
              <a:t> our optimization by taking into account the 8-fold symmetry of our problem</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273362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To optimize and store the components for only one of the symmetric pieces.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985646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Here I show</a:t>
            </a:r>
            <a:r>
              <a:rPr lang="en-US" baseline="0" dirty="0" smtClean="0">
                <a:latin typeface="Arial" charset="0"/>
                <a:ea typeface="ＭＳ Ｐゴシック" charset="0"/>
                <a:cs typeface="ＭＳ Ｐゴシック" charset="0"/>
              </a:rPr>
              <a:t> the error of our approximation in a one-dimensional example. The black curve is the error of trilinear interpolation, and the green curves are the errors for any one set of texels. The blue curve is the optimal error, which is the minimum of all the green lines.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630061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If I zoom in by a factor of 30, you can see more clearly.</a:t>
            </a:r>
            <a:r>
              <a:rPr lang="en-US" baseline="0" dirty="0" smtClean="0">
                <a:latin typeface="Arial" charset="0"/>
                <a:ea typeface="ＭＳ Ｐゴシック" charset="0"/>
                <a:cs typeface="ＭＳ Ｐゴシック" charset="0"/>
              </a:rPr>
              <a:t> Here I have also drawn the errors of our polynomial approximation in red, where the domain is subdivided into four pieces. You can also see some of the symmetry that I mentioned earlier.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829338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This graph shows</a:t>
            </a:r>
            <a:r>
              <a:rPr lang="en-US" baseline="0" dirty="0" smtClean="0">
                <a:latin typeface="Arial" charset="0"/>
                <a:ea typeface="ＭＳ Ｐゴシック" charset="0"/>
                <a:cs typeface="ＭＳ Ｐゴシック" charset="0"/>
              </a:rPr>
              <a:t> filter approximation error of our method. </a:t>
            </a:r>
            <a:r>
              <a:rPr lang="en-US" dirty="0" smtClean="0">
                <a:latin typeface="Arial" charset="0"/>
                <a:ea typeface="ＭＳ Ｐゴシック" charset="0"/>
                <a:cs typeface="ＭＳ Ｐゴシック" charset="0"/>
              </a:rPr>
              <a:t>Our method has a couple of parameters that include the order of the polynomials that we fit, the number of times we</a:t>
            </a:r>
            <a:r>
              <a:rPr lang="en-US" baseline="0" dirty="0" smtClean="0">
                <a:latin typeface="Arial" charset="0"/>
                <a:ea typeface="ＭＳ Ｐゴシック" charset="0"/>
                <a:cs typeface="ＭＳ Ｐゴシック" charset="0"/>
              </a:rPr>
              <a:t> subdivide the domain, and the number of basis functions that we use, which is shown in the horizontal axis. Notice that three of the options shown have nearly identical error. We use the cheapest of those options, which is linear functions fit over a 4x4x2 subdivision of the domain. Even using only four samples, we have significantly lower error than trilinear interpolation.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4207918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b="0" dirty="0" smtClean="0">
                <a:latin typeface="Arial" charset="0"/>
                <a:ea typeface="ＭＳ Ｐゴシック" charset="0"/>
                <a:cs typeface="ＭＳ Ｐゴシック" charset="0"/>
              </a:rPr>
              <a:t>This</a:t>
            </a:r>
            <a:r>
              <a:rPr lang="en-US" b="0" baseline="0" dirty="0" smtClean="0">
                <a:latin typeface="Arial" charset="0"/>
                <a:ea typeface="ＭＳ Ｐゴシック" charset="0"/>
                <a:cs typeface="ＭＳ Ｐゴシック" charset="0"/>
              </a:rPr>
              <a:t> graph shows the time of our method as a function of samples on a GPU. We also show the times of trilinear interpolation directly evaluated by the hardware and in our shader implementation. Unfortunately, our cost per texel read is about double that of trilinear interpolation.</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970926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 believe this may</a:t>
            </a:r>
            <a:r>
              <a:rPr lang="en-US" baseline="0" dirty="0" smtClean="0">
                <a:latin typeface="Arial" charset="0"/>
                <a:ea typeface="ＭＳ Ｐゴシック" charset="0"/>
                <a:cs typeface="ＭＳ Ｐゴシック" charset="0"/>
              </a:rPr>
              <a:t> be because GPUs are optimized for trilinear texture reads and that our memory accesses are less coherent than trilinear interpolation. Here we show which texels are fetched for </a:t>
            </a:r>
            <a:r>
              <a:rPr lang="en-US" baseline="0" dirty="0" smtClean="0">
                <a:latin typeface="Arial" charset="0"/>
                <a:ea typeface="ＭＳ Ｐゴシック" charset="0"/>
                <a:cs typeface="ＭＳ Ｐゴシック" charset="0"/>
              </a:rPr>
              <a:t>one of the subdomains</a:t>
            </a:r>
            <a:r>
              <a:rPr lang="en-US" baseline="0" dirty="0" smtClean="0">
                <a:latin typeface="Arial" charset="0"/>
                <a:ea typeface="ＭＳ Ｐゴシック" charset="0"/>
                <a:cs typeface="ＭＳ Ｐゴシック" charset="0"/>
              </a:rPr>
              <a:t>. You can see we read texels that are scattered across 3 </a:t>
            </a:r>
            <a:r>
              <a:rPr lang="en-US" baseline="0" dirty="0" smtClean="0">
                <a:latin typeface="Arial" charset="0"/>
                <a:ea typeface="ＭＳ Ｐゴシック" charset="0"/>
                <a:cs typeface="ＭＳ Ｐゴシック" charset="0"/>
              </a:rPr>
              <a:t>different resolutions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39839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As the samples get sparser, the size of the filter increases. For real-time rendering, it</a:t>
            </a:r>
            <a:r>
              <a:rPr lang="en-US" baseline="0" dirty="0" smtClean="0">
                <a:latin typeface="Arial" charset="0"/>
                <a:ea typeface="ＭＳ Ｐゴシック" charset="0"/>
                <a:cs typeface="ＭＳ Ｐゴシック" charset="0"/>
              </a:rPr>
              <a:t> is completely impractical to integrate over so many pixels in the input image.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2400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a:t>
            </a:r>
            <a:r>
              <a:rPr lang="en-US" baseline="0" dirty="0" smtClean="0">
                <a:latin typeface="Arial" charset="0"/>
                <a:ea typeface="ＭＳ Ｐゴシック" charset="0"/>
                <a:cs typeface="ＭＳ Ｐゴシック" charset="0"/>
              </a:rPr>
              <a:t> have talked about quantitative error of our method, but how does it actually look? On the left, I show the ground truth of downsampling an image using a </a:t>
            </a:r>
            <a:r>
              <a:rPr lang="en-US" baseline="0" dirty="0" err="1" smtClean="0">
                <a:latin typeface="Arial" charset="0"/>
                <a:ea typeface="ＭＳ Ｐゴシック" charset="0"/>
                <a:cs typeface="ＭＳ Ｐゴシック" charset="0"/>
              </a:rPr>
              <a:t>Lánczos</a:t>
            </a:r>
            <a:r>
              <a:rPr lang="en-US" baseline="0" dirty="0" smtClean="0">
                <a:latin typeface="Arial" charset="0"/>
                <a:ea typeface="ＭＳ Ｐゴシック" charset="0"/>
                <a:cs typeface="ＭＳ Ｐゴシック" charset="0"/>
              </a:rPr>
              <a:t> 2 filter and on the right I show the result from trilinear interpolation of a mipmap that was calculated using a </a:t>
            </a:r>
            <a:r>
              <a:rPr lang="en-US" baseline="0" dirty="0" err="1" smtClean="0">
                <a:latin typeface="Arial" charset="0"/>
                <a:ea typeface="ＭＳ Ｐゴシック" charset="0"/>
                <a:cs typeface="ＭＳ Ｐゴシック" charset="0"/>
              </a:rPr>
              <a:t>Lánczos</a:t>
            </a:r>
            <a:r>
              <a:rPr lang="en-US" baseline="0" dirty="0" smtClean="0">
                <a:latin typeface="Arial" charset="0"/>
                <a:ea typeface="ＭＳ Ｐゴシック" charset="0"/>
                <a:cs typeface="ＭＳ Ｐゴシック" charset="0"/>
              </a:rPr>
              <a:t> 2 filter. Notice when I change the image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15184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To our method using the same number of samples as trilinear</a:t>
            </a:r>
            <a:r>
              <a:rPr lang="en-US" baseline="0" dirty="0" smtClean="0">
                <a:latin typeface="Arial" charset="0"/>
                <a:ea typeface="ＭＳ Ｐゴシック" charset="0"/>
                <a:cs typeface="ＭＳ Ｐゴシック" charset="0"/>
              </a:rPr>
              <a:t> interpolation that the image is much clearer and almost the same as the ground truth. I’ll flip so you can compare… Even when we use half as many texels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005087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Our result is still quite good.</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204705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Our method also has more freedom in how many samples to use compared against traditional texture filtering. This means that it is possible to make small adjustments to reduce bandwidth consumption as needed without degrading image quality very much. Notice that</a:t>
            </a:r>
            <a:r>
              <a:rPr lang="en-US" baseline="0" dirty="0" smtClean="0">
                <a:latin typeface="Arial" charset="0"/>
                <a:ea typeface="ＭＳ Ｐゴシック" charset="0"/>
                <a:cs typeface="ＭＳ Ｐゴシック" charset="0"/>
              </a:rPr>
              <a:t> as we reduce the number of samples that we use, the image remains clear and high-quality compared to trilinear filtering.</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756339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Here,</a:t>
            </a:r>
            <a:r>
              <a:rPr lang="en-US" baseline="0" dirty="0" smtClean="0">
                <a:latin typeface="Arial" charset="0"/>
                <a:ea typeface="ＭＳ Ｐゴシック" charset="0"/>
                <a:cs typeface="ＭＳ Ｐゴシック" charset="0"/>
              </a:rPr>
              <a:t> I show the difference between using trilinear interpolation and our method on an image that is tiled over an infinite 3D plane. When I switch from trilinear interpolation to our method</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957542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You can see that the image becomes clearer…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015308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sampling textures from surfaces that are seen</a:t>
            </a:r>
            <a:r>
              <a:rPr lang="en-US" baseline="0" dirty="0" smtClean="0"/>
              <a:t> from oblique angles, the sampling filter stretches and shears </a:t>
            </a:r>
            <a:r>
              <a:rPr lang="en-US" baseline="0" dirty="0" err="1" smtClean="0"/>
              <a:t>nonuniformly</a:t>
            </a:r>
            <a:r>
              <a:rPr lang="en-US" baseline="0" dirty="0" smtClean="0"/>
              <a:t> in texture space. Given a radial filter such as a Gaussian, this will change the filter’s profile to an ellipse.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46</a:t>
            </a:fld>
            <a:endParaRPr lang="en-US"/>
          </a:p>
        </p:txBody>
      </p:sp>
    </p:spTree>
    <p:extLst>
      <p:ext uri="{BB962C8B-B14F-4D97-AF65-F5344CB8AC3E}">
        <p14:creationId xmlns:p14="http://schemas.microsoft.com/office/powerpoint/2010/main" xmlns="" val="918171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approach that is usually used to estimate this stretched filter is to calculate the major and minor axes of the ellipse.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47</a:t>
            </a:fld>
            <a:endParaRPr lang="en-US"/>
          </a:p>
        </p:txBody>
      </p:sp>
    </p:spTree>
    <p:extLst>
      <p:ext uri="{BB962C8B-B14F-4D97-AF65-F5344CB8AC3E}">
        <p14:creationId xmlns:p14="http://schemas.microsoft.com/office/powerpoint/2010/main" xmlns="" val="1619641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then take several isotropic samples along the major axis. This means that by improving the quality of isotropic filters, we automatically</a:t>
            </a:r>
            <a:r>
              <a:rPr lang="en-US" baseline="0" dirty="0" smtClean="0"/>
              <a:t> improve the quality of anisotropic filters also.</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48</a:t>
            </a:fld>
            <a:endParaRPr lang="en-US"/>
          </a:p>
        </p:txBody>
      </p:sp>
    </p:spTree>
    <p:extLst>
      <p:ext uri="{BB962C8B-B14F-4D97-AF65-F5344CB8AC3E}">
        <p14:creationId xmlns:p14="http://schemas.microsoft.com/office/powerpoint/2010/main" xmlns="" val="2152950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baseline="0" dirty="0" smtClean="0">
                <a:latin typeface="Arial" charset="0"/>
                <a:ea typeface="ＭＳ Ｐゴシック" charset="0"/>
                <a:cs typeface="ＭＳ Ｐゴシック" charset="0"/>
              </a:rPr>
              <a:t>Here is an example of an algorithm representative of what is done in hardware. Multiple </a:t>
            </a:r>
            <a:r>
              <a:rPr lang="en-US" baseline="0" dirty="0" err="1" smtClean="0">
                <a:latin typeface="Arial" charset="0"/>
                <a:ea typeface="ＭＳ Ｐゴシック" charset="0"/>
                <a:cs typeface="ＭＳ Ｐゴシック" charset="0"/>
              </a:rPr>
              <a:t>trilinear</a:t>
            </a:r>
            <a:r>
              <a:rPr lang="en-US" baseline="0" dirty="0" smtClean="0">
                <a:latin typeface="Arial" charset="0"/>
                <a:ea typeface="ＭＳ Ｐゴシック" charset="0"/>
                <a:cs typeface="ＭＳ Ｐゴシック" charset="0"/>
              </a:rPr>
              <a:t> samples are combined into anisotropic samples. I will now show the result of replacing </a:t>
            </a:r>
            <a:r>
              <a:rPr lang="en-US" baseline="0" dirty="0" err="1" smtClean="0">
                <a:latin typeface="Arial" charset="0"/>
                <a:ea typeface="ＭＳ Ｐゴシック" charset="0"/>
                <a:cs typeface="ＭＳ Ｐゴシック" charset="0"/>
              </a:rPr>
              <a:t>trilinear</a:t>
            </a:r>
            <a:r>
              <a:rPr lang="en-US" baseline="0" dirty="0" smtClean="0">
                <a:latin typeface="Arial" charset="0"/>
                <a:ea typeface="ＭＳ Ｐゴシック" charset="0"/>
                <a:cs typeface="ＭＳ Ｐゴシック" charset="0"/>
              </a:rPr>
              <a:t> probes with our method.</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416792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In order to keep the cost constant, people</a:t>
            </a:r>
            <a:r>
              <a:rPr lang="en-US" baseline="0" dirty="0" smtClean="0">
                <a:latin typeface="Arial" charset="0"/>
                <a:ea typeface="ＭＳ Ｐゴシック" charset="0"/>
                <a:cs typeface="ＭＳ Ｐゴシック" charset="0"/>
              </a:rPr>
              <a:t> employ a trick called mipmapping, where we precalculate textures that are downsampled by powers of two. The lower the resolution the larger the filter that is used.</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988322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50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You can see that the image is </a:t>
            </a:r>
            <a:r>
              <a:rPr lang="en-US" smtClean="0">
                <a:latin typeface="Arial" charset="0"/>
                <a:ea typeface="ＭＳ Ｐゴシック" charset="0"/>
                <a:cs typeface="ＭＳ Ｐゴシック" charset="0"/>
              </a:rPr>
              <a:t>clearer both </a:t>
            </a:r>
            <a:r>
              <a:rPr lang="en-US" dirty="0" smtClean="0">
                <a:latin typeface="Arial" charset="0"/>
                <a:ea typeface="ＭＳ Ｐゴシック" charset="0"/>
                <a:cs typeface="ＭＳ Ｐゴシック" charset="0"/>
              </a:rPr>
              <a:t>in the distance and up close. I’ll switch back and forth so that you can compare. Now, because our</a:t>
            </a:r>
            <a:r>
              <a:rPr lang="en-US" baseline="0" dirty="0" smtClean="0">
                <a:latin typeface="Arial" charset="0"/>
                <a:ea typeface="ＭＳ Ｐゴシック" charset="0"/>
                <a:cs typeface="ＭＳ Ｐゴシック" charset="0"/>
              </a:rPr>
              <a:t> filter is an approximation of a Gaussian filter in screen-space, we can compare against the ground truth of a high-res rendering that is </a:t>
            </a:r>
            <a:r>
              <a:rPr lang="en-US" baseline="0" dirty="0" err="1" smtClean="0">
                <a:latin typeface="Arial" charset="0"/>
                <a:ea typeface="ＭＳ Ｐゴシック" charset="0"/>
                <a:cs typeface="ＭＳ Ｐゴシック" charset="0"/>
              </a:rPr>
              <a:t>downsampled</a:t>
            </a:r>
            <a:r>
              <a:rPr lang="en-US" baseline="0" dirty="0" smtClean="0">
                <a:latin typeface="Arial" charset="0"/>
                <a:ea typeface="ＭＳ Ｐゴシック" charset="0"/>
                <a:cs typeface="ＭＳ Ｐゴシック" charset="0"/>
              </a:rPr>
              <a:t> using a Gaussian filter.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100636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51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Our results are nearly</a:t>
            </a:r>
            <a:r>
              <a:rPr lang="en-US" baseline="0" dirty="0" smtClean="0">
                <a:latin typeface="Arial" charset="0"/>
                <a:ea typeface="ＭＳ Ｐゴシック" charset="0"/>
                <a:cs typeface="ＭＳ Ｐゴシック" charset="0"/>
              </a:rPr>
              <a:t> identical to the ground truth. I will flip back and forth again so that you can compare.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08773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52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In conclusion, t</a:t>
            </a:r>
            <a:r>
              <a:rPr lang="en-US" baseline="0" dirty="0" smtClean="0">
                <a:latin typeface="Arial" charset="0"/>
                <a:ea typeface="ＭＳ Ｐゴシック" charset="0"/>
                <a:cs typeface="ＭＳ Ｐゴシック" charset="0"/>
              </a:rPr>
              <a:t>he images we produce are higher quality while using less bandwidth, but scattered reads cost performance. Our method approximates filters using only a few samples and the cost is only in preprocessing. These preprocessed results can then be stored in small lookup tables that easily fit into local memory on a GPU. If you are interested, we provide a GPU implementation as well as other materials on the project web page.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403498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question is then: how do</a:t>
            </a:r>
            <a:r>
              <a:rPr lang="en-US" baseline="0" dirty="0" smtClean="0">
                <a:latin typeface="Arial" charset="0"/>
                <a:ea typeface="ＭＳ Ｐゴシック" charset="0"/>
                <a:cs typeface="ＭＳ Ｐゴシック" charset="0"/>
              </a:rPr>
              <a:t> we sample an arbitrary filter? The answer is usually trilinear interpolation.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74696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This means that we bilinearly interpolate</a:t>
            </a:r>
            <a:r>
              <a:rPr lang="en-US" baseline="0" dirty="0" smtClean="0">
                <a:latin typeface="Arial" charset="0"/>
                <a:ea typeface="ＭＳ Ｐゴシック" charset="0"/>
                <a:cs typeface="ＭＳ Ｐゴシック" charset="0"/>
              </a:rPr>
              <a:t> a sample from the next higher resolution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03247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 from the next lower resolution.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45868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9920" indent="-288431" eaLnBrk="0" hangingPunct="0">
              <a:defRPr>
                <a:solidFill>
                  <a:schemeClr val="tx1"/>
                </a:solidFill>
                <a:latin typeface="Arial" charset="0"/>
                <a:ea typeface="ＭＳ Ｐゴシック" charset="0"/>
              </a:defRPr>
            </a:lvl2pPr>
            <a:lvl3pPr marL="1153724" indent="-230745" eaLnBrk="0" hangingPunct="0">
              <a:defRPr>
                <a:solidFill>
                  <a:schemeClr val="tx1"/>
                </a:solidFill>
                <a:latin typeface="Arial" charset="0"/>
                <a:ea typeface="ＭＳ Ｐゴシック" charset="0"/>
              </a:defRPr>
            </a:lvl3pPr>
            <a:lvl4pPr marL="1615214" indent="-230745" eaLnBrk="0" hangingPunct="0">
              <a:defRPr>
                <a:solidFill>
                  <a:schemeClr val="tx1"/>
                </a:solidFill>
                <a:latin typeface="Arial" charset="0"/>
                <a:ea typeface="ＭＳ Ｐゴシック" charset="0"/>
              </a:defRPr>
            </a:lvl4pPr>
            <a:lvl5pPr marL="2076703" indent="-230745" eaLnBrk="0" hangingPunct="0">
              <a:defRPr>
                <a:solidFill>
                  <a:schemeClr val="tx1"/>
                </a:solidFill>
                <a:latin typeface="Arial" charset="0"/>
                <a:ea typeface="ＭＳ Ｐゴシック" charset="0"/>
              </a:defRPr>
            </a:lvl5pPr>
            <a:lvl6pPr marL="2538193" indent="-230745" eaLnBrk="0" fontAlgn="base" hangingPunct="0">
              <a:spcBef>
                <a:spcPct val="0"/>
              </a:spcBef>
              <a:spcAft>
                <a:spcPct val="0"/>
              </a:spcAft>
              <a:defRPr>
                <a:solidFill>
                  <a:schemeClr val="tx1"/>
                </a:solidFill>
                <a:latin typeface="Arial" charset="0"/>
                <a:ea typeface="ＭＳ Ｐゴシック" charset="0"/>
              </a:defRPr>
            </a:lvl6pPr>
            <a:lvl7pPr marL="2999683" indent="-230745" eaLnBrk="0" fontAlgn="base" hangingPunct="0">
              <a:spcBef>
                <a:spcPct val="0"/>
              </a:spcBef>
              <a:spcAft>
                <a:spcPct val="0"/>
              </a:spcAft>
              <a:defRPr>
                <a:solidFill>
                  <a:schemeClr val="tx1"/>
                </a:solidFill>
                <a:latin typeface="Arial" charset="0"/>
                <a:ea typeface="ＭＳ Ｐゴシック" charset="0"/>
              </a:defRPr>
            </a:lvl7pPr>
            <a:lvl8pPr marL="3461172" indent="-230745" eaLnBrk="0" fontAlgn="base" hangingPunct="0">
              <a:spcBef>
                <a:spcPct val="0"/>
              </a:spcBef>
              <a:spcAft>
                <a:spcPct val="0"/>
              </a:spcAft>
              <a:defRPr>
                <a:solidFill>
                  <a:schemeClr val="tx1"/>
                </a:solidFill>
                <a:latin typeface="Arial" charset="0"/>
                <a:ea typeface="ＭＳ Ｐゴシック" charset="0"/>
              </a:defRPr>
            </a:lvl8pPr>
            <a:lvl9pPr marL="3922662" indent="-2307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a:t>
            </a:r>
            <a:r>
              <a:rPr lang="en-US" baseline="0" dirty="0" smtClean="0">
                <a:latin typeface="Arial" charset="0"/>
                <a:ea typeface="ＭＳ Ｐゴシック" charset="0"/>
                <a:cs typeface="ＭＳ Ｐゴシック" charset="0"/>
              </a:rPr>
              <a:t> then linearly interpolate between those samples to give our final color value.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927385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15000" y="3048000"/>
            <a:ext cx="1382487" cy="899484"/>
          </a:xfrm>
          <a:prstGeom prst="rect">
            <a:avLst/>
          </a:prstGeom>
        </p:spPr>
      </p:pic>
    </p:spTree>
    <p:extLst>
      <p:ext uri="{BB962C8B-B14F-4D97-AF65-F5344CB8AC3E}">
        <p14:creationId xmlns:p14="http://schemas.microsoft.com/office/powerpoint/2010/main" xmlns=""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P_04_Header.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4289" y="0"/>
            <a:ext cx="7286622" cy="582930"/>
          </a:xfrm>
          <a:prstGeom prst="rect">
            <a:avLst/>
          </a:prstGeom>
        </p:spPr>
      </p:pic>
      <p:sp>
        <p:nvSpPr>
          <p:cNvPr id="9" name="Rectangle 3"/>
          <p:cNvSpPr>
            <a:spLocks noGrp="1" noChangeArrowheads="1"/>
          </p:cNvSpPr>
          <p:nvPr>
            <p:ph type="body" idx="1"/>
          </p:nvPr>
        </p:nvSpPr>
        <p:spPr>
          <a:xfrm>
            <a:off x="279400" y="762000"/>
            <a:ext cx="6807200" cy="3124200"/>
          </a:xfrm>
          <a:prstGeom prst="rect">
            <a:avLst/>
          </a:prstGeo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This subtitle is 20 points </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Bullets are blue</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They have 110% line spacing, 2 points before &amp; after</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Longer bullets in the form of a paragraph are harder to read if there is insufficient line spacing. This is the maximum recommended number of lines per slide (seven).</a:t>
            </a:r>
          </a:p>
          <a:p>
            <a:pPr lvl="1" eaLnBrk="1" hangingPunct="1">
              <a:buClr>
                <a:schemeClr val="accent6"/>
              </a:buClr>
              <a:buFont typeface="Wingdings" pitchFamily="-112" charset="2"/>
              <a:buChar char="§"/>
              <a:defRPr/>
            </a:pPr>
            <a:r>
              <a:rPr lang="en-US" sz="1700" dirty="0" smtClean="0">
                <a:solidFill>
                  <a:schemeClr val="tx1"/>
                </a:solidFill>
                <a:effectLst/>
                <a:ea typeface="ＭＳ Ｐゴシック" pitchFamily="-112" charset="-128"/>
              </a:rPr>
              <a:t>Sub bullets look like this</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spTree>
    <p:extLst>
      <p:ext uri="{BB962C8B-B14F-4D97-AF65-F5344CB8AC3E}">
        <p14:creationId xmlns:p14="http://schemas.microsoft.com/office/powerpoint/2010/main" xmlns="" val="2001433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P_04_Header.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4289" y="0"/>
            <a:ext cx="7286622" cy="582930"/>
          </a:xfrm>
          <a:prstGeom prst="rect">
            <a:avLst/>
          </a:prstGeom>
        </p:spPr>
      </p:pic>
      <p:sp>
        <p:nvSpPr>
          <p:cNvPr id="3" name="Text Box 10"/>
          <p:cNvSpPr txBox="1">
            <a:spLocks noChangeArrowheads="1"/>
          </p:cNvSpPr>
          <p:nvPr userDrawn="1"/>
        </p:nvSpPr>
        <p:spPr bwMode="auto">
          <a:xfrm>
            <a:off x="295275" y="151757"/>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Edit this text to create a Heading</a:t>
            </a:r>
          </a:p>
        </p:txBody>
      </p:sp>
      <p:sp>
        <p:nvSpPr>
          <p:cNvPr id="4" name="Rectangle 3"/>
          <p:cNvSpPr txBox="1">
            <a:spLocks noChangeArrowheads="1"/>
          </p:cNvSpPr>
          <p:nvPr userDrawn="1"/>
        </p:nvSpPr>
        <p:spPr>
          <a:xfrm>
            <a:off x="279400" y="762000"/>
            <a:ext cx="6807200" cy="3124200"/>
          </a:xfrm>
          <a:prstGeom prst="rect">
            <a:avLst/>
          </a:prstGeom>
        </p:spPr>
        <p:txBody>
          <a:bodyPr/>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This subtitle is 20 points </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Bullets are blue</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They have 110% line spacing, 2 points before &amp; after</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Longer bullets in the form of a paragraph are harder to read if there is insufficient line spacing. This is the maximum recommended number of lines per slide (seven).</a:t>
            </a:r>
          </a:p>
          <a:p>
            <a:pPr lvl="1" eaLnBrk="1" hangingPunct="1">
              <a:buFont typeface="Wingdings" pitchFamily="-112" charset="2"/>
              <a:buChar char="§"/>
              <a:defRPr/>
            </a:pPr>
            <a:r>
              <a:rPr lang="en-US" sz="1700" dirty="0" smtClean="0">
                <a:ea typeface="ＭＳ Ｐゴシック" pitchFamily="-112" charset="-128"/>
              </a:rPr>
              <a:t>Sub bullets look like this</a:t>
            </a:r>
            <a:endParaRPr lang="en-US" sz="1800" dirty="0" smtClean="0">
              <a:effectLst>
                <a:outerShdw blurRad="38100" dist="38100" dir="2700000" algn="tl">
                  <a:srgbClr val="C0C0C0"/>
                </a:outerShdw>
              </a:effectLst>
              <a:ea typeface="ＭＳ Ｐゴシック" pitchFamily="-112" charset="-128"/>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Lst>
  <p:txStyles>
    <p:title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76201" y="1071563"/>
            <a:ext cx="7129462" cy="1189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Cardinality-Constrained </a:t>
            </a:r>
          </a:p>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Texture Filtering</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075" name="Text Box 10"/>
          <p:cNvSpPr txBox="1">
            <a:spLocks noChangeArrowheads="1"/>
          </p:cNvSpPr>
          <p:nvPr/>
        </p:nvSpPr>
        <p:spPr bwMode="auto">
          <a:xfrm>
            <a:off x="479425" y="2476500"/>
            <a:ext cx="6343650" cy="920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dirty="0" smtClean="0">
                <a:effectLst>
                  <a:outerShdw blurRad="50800" dist="38100" dir="2700000" algn="tl" rotWithShape="0">
                    <a:schemeClr val="accent4">
                      <a:alpha val="43000"/>
                    </a:schemeClr>
                  </a:outerShdw>
                </a:effectLst>
              </a:rPr>
              <a:t>Josiah Manson and Scott Schaefer</a:t>
            </a:r>
          </a:p>
          <a:p>
            <a:pPr algn="ctr" eaLnBrk="1" hangingPunct="1">
              <a:spcBef>
                <a:spcPct val="50000"/>
              </a:spcBef>
            </a:pPr>
            <a:r>
              <a:rPr lang="en-US" sz="2200" dirty="0" smtClean="0">
                <a:effectLst>
                  <a:outerShdw blurRad="50800" dist="38100" dir="2700000" algn="tl" rotWithShape="0">
                    <a:schemeClr val="accent4">
                      <a:alpha val="43000"/>
                    </a:schemeClr>
                  </a:outerShdw>
                </a:effectLst>
              </a:rPr>
              <a:t>Texas A&amp;M University</a:t>
            </a:r>
            <a:endParaRPr lang="en-US" sz="2200" dirty="0">
              <a:effectLst>
                <a:outerShdw blurRad="50800" dist="38100" dir="2700000" algn="tl" rotWithShape="0">
                  <a:schemeClr val="accent4">
                    <a:alpha val="43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Image Sampling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19100" y="638175"/>
            <a:ext cx="3162300" cy="31623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Input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752850" y="638175"/>
            <a:ext cx="3162300" cy="31623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Exact</a:t>
            </a:r>
          </a:p>
        </p:txBody>
      </p:sp>
    </p:spTree>
    <p:extLst>
      <p:ext uri="{BB962C8B-B14F-4D97-AF65-F5344CB8AC3E}">
        <p14:creationId xmlns:p14="http://schemas.microsoft.com/office/powerpoint/2010/main" xmlns="" val="343908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Image Sampling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19100" y="638175"/>
            <a:ext cx="3162300" cy="31623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Input</a:t>
            </a:r>
          </a:p>
        </p:txBody>
      </p:sp>
      <p:pic>
        <p:nvPicPr>
          <p:cNvPr id="2051" name="Picture 3"/>
          <p:cNvPicPr>
            <a:picLocks noChangeAspect="1" noChangeArrowheads="1"/>
          </p:cNvPicPr>
          <p:nvPr/>
        </p:nvPicPr>
        <p:blipFill>
          <a:blip r:embed="rId4"/>
          <a:stretch>
            <a:fillRect/>
          </a:stretch>
        </p:blipFill>
        <p:spPr bwMode="auto">
          <a:xfrm>
            <a:off x="3752850" y="638175"/>
            <a:ext cx="3162300" cy="31623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Trilinear</a:t>
            </a:r>
          </a:p>
        </p:txBody>
      </p:sp>
    </p:spTree>
    <p:extLst>
      <p:ext uri="{BB962C8B-B14F-4D97-AF65-F5344CB8AC3E}">
        <p14:creationId xmlns:p14="http://schemas.microsoft.com/office/powerpoint/2010/main" xmlns="" val="4082281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Image Sampling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19100" y="638175"/>
            <a:ext cx="3162300" cy="31623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Input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752850" y="638175"/>
            <a:ext cx="3162300" cy="31623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Our Method</a:t>
            </a:r>
          </a:p>
        </p:txBody>
      </p:sp>
    </p:spTree>
    <p:extLst>
      <p:ext uri="{BB962C8B-B14F-4D97-AF65-F5344CB8AC3E}">
        <p14:creationId xmlns:p14="http://schemas.microsoft.com/office/powerpoint/2010/main" xmlns="" val="848190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Image Sampling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838200"/>
            <a:ext cx="1981200" cy="1981200"/>
          </a:xfrm>
          <a:prstGeom prst="rect">
            <a:avLst/>
          </a:prstGeom>
          <a:noFill/>
          <a:ln w="9525">
            <a:noFill/>
            <a:miter lim="800000"/>
            <a:headEnd/>
            <a:tailEnd/>
          </a:ln>
          <a:effec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2667000" y="838200"/>
            <a:ext cx="1981200" cy="1981200"/>
          </a:xfrm>
          <a:prstGeom prst="rect">
            <a:avLst/>
          </a:prstGeom>
          <a:noFill/>
          <a:ln w="9525">
            <a:noFill/>
            <a:miter lim="800000"/>
            <a:headEnd/>
            <a:tailEnd/>
          </a:ln>
          <a:effec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5029200" y="838200"/>
            <a:ext cx="1981200" cy="1981200"/>
          </a:xfrm>
          <a:prstGeom prst="rect">
            <a:avLst/>
          </a:prstGeom>
          <a:noFill/>
          <a:ln w="9525">
            <a:noFill/>
            <a:miter lim="800000"/>
            <a:headEnd/>
            <a:tailEnd/>
          </a:ln>
          <a:effectLst/>
        </p:spPr>
      </p:pic>
      <p:pic>
        <p:nvPicPr>
          <p:cNvPr id="10" name="Picture 3"/>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60620" y="3048000"/>
            <a:ext cx="2133600" cy="782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598420" y="3048000"/>
            <a:ext cx="2133600" cy="782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5"/>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20980" y="3048000"/>
            <a:ext cx="2133600" cy="782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5840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638176"/>
            <a:ext cx="6627786" cy="3400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 name="Rectangle 1"/>
          <p:cNvSpPr/>
          <p:nvPr/>
        </p:nvSpPr>
        <p:spPr>
          <a:xfrm>
            <a:off x="295275" y="1524000"/>
            <a:ext cx="6791325"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2276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638176"/>
            <a:ext cx="6627786" cy="3400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 name="Rectangle 1"/>
          <p:cNvSpPr/>
          <p:nvPr/>
        </p:nvSpPr>
        <p:spPr>
          <a:xfrm>
            <a:off x="295275" y="2133600"/>
            <a:ext cx="6791325" cy="1981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2772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638176"/>
            <a:ext cx="6627786" cy="3400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 name="Rectangle 1"/>
          <p:cNvSpPr/>
          <p:nvPr/>
        </p:nvSpPr>
        <p:spPr>
          <a:xfrm>
            <a:off x="295275" y="3048000"/>
            <a:ext cx="6791325" cy="1066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277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638176"/>
            <a:ext cx="6627786" cy="3400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6319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638176"/>
            <a:ext cx="6627786" cy="3400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640687" y="3339643"/>
            <a:ext cx="2971800" cy="533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091777" y="782832"/>
            <a:ext cx="785024" cy="4802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9803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1"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4038" y="73373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4038" y="182880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14800" y="297180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0080" y="1463040"/>
            <a:ext cx="2743200" cy="1728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010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Image Sampling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19100" y="638175"/>
            <a:ext cx="3162300" cy="31623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Input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752850" y="638175"/>
            <a:ext cx="3162300" cy="31623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Downsampled</a:t>
            </a:r>
          </a:p>
        </p:txBody>
      </p:sp>
    </p:spTree>
    <p:extLst>
      <p:ext uri="{BB962C8B-B14F-4D97-AF65-F5344CB8AC3E}">
        <p14:creationId xmlns:p14="http://schemas.microsoft.com/office/powerpoint/2010/main" xmlns="" val="2941551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1"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4038" y="73373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4038" y="182880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14800" y="297180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055" name="Group 2054"/>
          <p:cNvGrpSpPr/>
          <p:nvPr/>
        </p:nvGrpSpPr>
        <p:grpSpPr>
          <a:xfrm>
            <a:off x="5400675" y="1852613"/>
            <a:ext cx="435769" cy="797718"/>
            <a:chOff x="5400675" y="1852613"/>
            <a:chExt cx="435769" cy="797718"/>
          </a:xfrm>
        </p:grpSpPr>
        <p:cxnSp>
          <p:nvCxnSpPr>
            <p:cNvPr id="3" name="Straight Connector 2"/>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056" name="Group 2055"/>
          <p:cNvGrpSpPr/>
          <p:nvPr/>
        </p:nvGrpSpPr>
        <p:grpSpPr>
          <a:xfrm>
            <a:off x="5181600" y="1852613"/>
            <a:ext cx="431010" cy="802482"/>
            <a:chOff x="5614984" y="1852613"/>
            <a:chExt cx="431010" cy="802482"/>
          </a:xfrm>
        </p:grpSpPr>
        <p:cxnSp>
          <p:nvCxnSpPr>
            <p:cNvPr id="19" name="Straight Connector 18"/>
            <p:cNvCxnSpPr/>
            <p:nvPr/>
          </p:nvCxnSpPr>
          <p:spPr>
            <a:xfrm flipV="1">
              <a:off x="5614984" y="1852613"/>
              <a:ext cx="216697" cy="8024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31681" y="1854994"/>
              <a:ext cx="214313" cy="80010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057" name="Group 2056"/>
          <p:cNvGrpSpPr/>
          <p:nvPr/>
        </p:nvGrpSpPr>
        <p:grpSpPr>
          <a:xfrm>
            <a:off x="5283994" y="759619"/>
            <a:ext cx="871537" cy="792957"/>
            <a:chOff x="5283994" y="759619"/>
            <a:chExt cx="871537" cy="792957"/>
          </a:xfrm>
        </p:grpSpPr>
        <p:cxnSp>
          <p:nvCxnSpPr>
            <p:cNvPr id="30" name="Straight Connector 29"/>
            <p:cNvCxnSpPr/>
            <p:nvPr/>
          </p:nvCxnSpPr>
          <p:spPr>
            <a:xfrm flipV="1">
              <a:off x="5283994" y="759619"/>
              <a:ext cx="438150"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722144" y="759619"/>
              <a:ext cx="433387" cy="78581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058" name="Group 2057"/>
          <p:cNvGrpSpPr/>
          <p:nvPr/>
        </p:nvGrpSpPr>
        <p:grpSpPr>
          <a:xfrm>
            <a:off x="4843463" y="762000"/>
            <a:ext cx="871537" cy="792957"/>
            <a:chOff x="4843463" y="762000"/>
            <a:chExt cx="871537" cy="792957"/>
          </a:xfrm>
        </p:grpSpPr>
        <p:cxnSp>
          <p:nvCxnSpPr>
            <p:cNvPr id="40" name="Straight Connector 39"/>
            <p:cNvCxnSpPr/>
            <p:nvPr/>
          </p:nvCxnSpPr>
          <p:spPr>
            <a:xfrm flipV="1">
              <a:off x="4843463" y="762000"/>
              <a:ext cx="438150"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281613" y="762000"/>
              <a:ext cx="433387" cy="78581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2059" name="TextBox 2058"/>
          <p:cNvSpPr txBox="1"/>
          <p:nvPr/>
        </p:nvSpPr>
        <p:spPr>
          <a:xfrm>
            <a:off x="156084" y="3446485"/>
            <a:ext cx="3650232" cy="369332"/>
          </a:xfrm>
          <a:prstGeom prst="rect">
            <a:avLst/>
          </a:prstGeom>
          <a:noFill/>
        </p:spPr>
        <p:txBody>
          <a:bodyPr wrap="square" rtlCol="0">
            <a:spAutoFit/>
          </a:bodyPr>
          <a:lstStyle/>
          <a:p>
            <a:pPr algn="ctr"/>
            <a:r>
              <a:rPr lang="en-US" dirty="0" smtClean="0"/>
              <a:t>Interpolation of 4 samples</a:t>
            </a: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0080" y="1469390"/>
            <a:ext cx="2743200" cy="1719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870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Filter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1"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4038" y="73373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4038" y="182880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14800" y="2971800"/>
            <a:ext cx="2743200"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055" name="Group 2054"/>
          <p:cNvGrpSpPr/>
          <p:nvPr/>
        </p:nvGrpSpPr>
        <p:grpSpPr>
          <a:xfrm>
            <a:off x="5400675" y="1852613"/>
            <a:ext cx="435769" cy="797718"/>
            <a:chOff x="5400675" y="1852613"/>
            <a:chExt cx="435769" cy="797718"/>
          </a:xfrm>
        </p:grpSpPr>
        <p:cxnSp>
          <p:nvCxnSpPr>
            <p:cNvPr id="3" name="Straight Connector 2"/>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5425616" y="2999549"/>
            <a:ext cx="223309" cy="787947"/>
            <a:chOff x="5425616" y="2999549"/>
            <a:chExt cx="223309" cy="787947"/>
          </a:xfrm>
        </p:grpSpPr>
        <p:cxnSp>
          <p:nvCxnSpPr>
            <p:cNvPr id="19" name="Straight Connector 18"/>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5528693" y="2995623"/>
            <a:ext cx="223309" cy="787947"/>
            <a:chOff x="5425616" y="2999549"/>
            <a:chExt cx="223309" cy="787947"/>
          </a:xfrm>
        </p:grpSpPr>
        <p:cxnSp>
          <p:nvCxnSpPr>
            <p:cNvPr id="28" name="Straight Connector 27"/>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5312861" y="3000909"/>
            <a:ext cx="223309" cy="787947"/>
            <a:chOff x="5425616" y="2999549"/>
            <a:chExt cx="223309" cy="787947"/>
          </a:xfrm>
        </p:grpSpPr>
        <p:cxnSp>
          <p:nvCxnSpPr>
            <p:cNvPr id="33" name="Straight Connector 32"/>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156084" y="3446485"/>
            <a:ext cx="3650232" cy="369332"/>
          </a:xfrm>
          <a:prstGeom prst="rect">
            <a:avLst/>
          </a:prstGeom>
          <a:noFill/>
        </p:spPr>
        <p:txBody>
          <a:bodyPr wrap="square" rtlCol="0">
            <a:spAutoFit/>
          </a:bodyPr>
          <a:lstStyle/>
          <a:p>
            <a:pPr algn="ctr"/>
            <a:r>
              <a:rPr lang="en-US" dirty="0" smtClean="0"/>
              <a:t>Best fit using 4 samples</a:t>
            </a:r>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0710" y="1462410"/>
            <a:ext cx="2743200" cy="1732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0113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14400"/>
            <a:ext cx="6248400" cy="9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4586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14400"/>
            <a:ext cx="6248400" cy="9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414016"/>
            <a:ext cx="2094896" cy="1319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H="1">
            <a:off x="2057400" y="1600200"/>
            <a:ext cx="1219200" cy="1143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4095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14400"/>
            <a:ext cx="6248400" cy="9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414016"/>
            <a:ext cx="2094896" cy="1319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H="1">
            <a:off x="2057400" y="1600200"/>
            <a:ext cx="1219200" cy="114300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4"/>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67438" y="25908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48200" y="32766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p:nvPr/>
        </p:nvCxnSpPr>
        <p:spPr>
          <a:xfrm>
            <a:off x="5280660" y="1592580"/>
            <a:ext cx="205740" cy="9220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95313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14400"/>
            <a:ext cx="6248400" cy="9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414016"/>
            <a:ext cx="2094896" cy="1319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H="1">
            <a:off x="2057400" y="1600200"/>
            <a:ext cx="1219200" cy="114300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4"/>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67438" y="25908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48200" y="32766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p:nvPr/>
        </p:nvCxnSpPr>
        <p:spPr>
          <a:xfrm>
            <a:off x="5280660" y="1592580"/>
            <a:ext cx="205740" cy="92202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590800" y="2464302"/>
            <a:ext cx="2133600" cy="609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8311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14400"/>
            <a:ext cx="6248400" cy="9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414016"/>
            <a:ext cx="2094896" cy="1319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H="1">
            <a:off x="2057400" y="1600200"/>
            <a:ext cx="1219200" cy="114300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4"/>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67438" y="25908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48200" y="32766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p:nvPr/>
        </p:nvCxnSpPr>
        <p:spPr>
          <a:xfrm>
            <a:off x="5280660" y="1592580"/>
            <a:ext cx="205740" cy="922020"/>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562600" y="2590800"/>
            <a:ext cx="280836" cy="514096"/>
            <a:chOff x="5400675" y="1852613"/>
            <a:chExt cx="435769" cy="797718"/>
          </a:xfrm>
        </p:grpSpPr>
        <p:cxnSp>
          <p:nvCxnSpPr>
            <p:cNvPr id="15" name="Straight Connector 14"/>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453109" y="3282950"/>
            <a:ext cx="142606" cy="503184"/>
            <a:chOff x="5425616" y="2999549"/>
            <a:chExt cx="223309" cy="787947"/>
          </a:xfrm>
        </p:grpSpPr>
        <p:cxnSp>
          <p:nvCxnSpPr>
            <p:cNvPr id="18" name="Straight Connector 17"/>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572394" y="3276600"/>
            <a:ext cx="142606" cy="503184"/>
            <a:chOff x="5425616" y="2999549"/>
            <a:chExt cx="223309" cy="787947"/>
          </a:xfrm>
        </p:grpSpPr>
        <p:cxnSp>
          <p:nvCxnSpPr>
            <p:cNvPr id="21" name="Straight Connector 20"/>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691339" y="2590800"/>
            <a:ext cx="280836" cy="514096"/>
            <a:chOff x="5400675" y="1852613"/>
            <a:chExt cx="435769" cy="797718"/>
          </a:xfrm>
        </p:grpSpPr>
        <p:cxnSp>
          <p:nvCxnSpPr>
            <p:cNvPr id="24" name="Straight Connector 23"/>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pic>
        <p:nvPicPr>
          <p:cNvPr id="10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43224" y="2512494"/>
            <a:ext cx="1400176" cy="535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8828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14400"/>
            <a:ext cx="6248400" cy="9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414016"/>
            <a:ext cx="2094896" cy="1319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H="1">
            <a:off x="2057400" y="1600200"/>
            <a:ext cx="1219200" cy="114300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4"/>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67438" y="25908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48200" y="32766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p:nvPr/>
        </p:nvCxnSpPr>
        <p:spPr>
          <a:xfrm>
            <a:off x="5280660" y="1592580"/>
            <a:ext cx="205740" cy="922020"/>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422900" y="2590800"/>
            <a:ext cx="280836" cy="514096"/>
            <a:chOff x="5400675" y="1852613"/>
            <a:chExt cx="435769" cy="797718"/>
          </a:xfrm>
        </p:grpSpPr>
        <p:cxnSp>
          <p:nvCxnSpPr>
            <p:cNvPr id="15" name="Straight Connector 14"/>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251450" y="3282950"/>
            <a:ext cx="142606" cy="503184"/>
            <a:chOff x="5425616" y="2999549"/>
            <a:chExt cx="223309" cy="787947"/>
          </a:xfrm>
        </p:grpSpPr>
        <p:cxnSp>
          <p:nvCxnSpPr>
            <p:cNvPr id="18" name="Straight Connector 17"/>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718444" y="3276600"/>
            <a:ext cx="142606" cy="503184"/>
            <a:chOff x="5425616" y="2999549"/>
            <a:chExt cx="223309" cy="787947"/>
          </a:xfrm>
        </p:grpSpPr>
        <p:cxnSp>
          <p:nvCxnSpPr>
            <p:cNvPr id="21" name="Straight Connector 20"/>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165725" y="2590800"/>
            <a:ext cx="280836" cy="514096"/>
            <a:chOff x="5400675" y="1852613"/>
            <a:chExt cx="435769" cy="797718"/>
          </a:xfrm>
        </p:grpSpPr>
        <p:cxnSp>
          <p:nvCxnSpPr>
            <p:cNvPr id="24" name="Straight Connector 23"/>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pic>
        <p:nvPicPr>
          <p:cNvPr id="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43224" y="2512494"/>
            <a:ext cx="1400176" cy="535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379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914400"/>
            <a:ext cx="6248400" cy="901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414016"/>
            <a:ext cx="2094896" cy="1319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H="1">
            <a:off x="2057400" y="1600200"/>
            <a:ext cx="1219200" cy="114300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4"/>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67438" y="25908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48200" y="3276600"/>
            <a:ext cx="1676400" cy="61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p:nvPr/>
        </p:nvCxnSpPr>
        <p:spPr>
          <a:xfrm>
            <a:off x="5280660" y="1592580"/>
            <a:ext cx="205740" cy="922020"/>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699125" y="2590800"/>
            <a:ext cx="280836" cy="514096"/>
            <a:chOff x="5400675" y="1852613"/>
            <a:chExt cx="435769" cy="797718"/>
          </a:xfrm>
        </p:grpSpPr>
        <p:cxnSp>
          <p:nvCxnSpPr>
            <p:cNvPr id="15" name="Straight Connector 14"/>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385069" y="3282950"/>
            <a:ext cx="142606" cy="503184"/>
            <a:chOff x="5425616" y="2999549"/>
            <a:chExt cx="223309" cy="787947"/>
          </a:xfrm>
        </p:grpSpPr>
        <p:cxnSp>
          <p:nvCxnSpPr>
            <p:cNvPr id="18" name="Straight Connector 17"/>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648594" y="3276600"/>
            <a:ext cx="142606" cy="503184"/>
            <a:chOff x="5425616" y="2999549"/>
            <a:chExt cx="223309" cy="787947"/>
          </a:xfrm>
        </p:grpSpPr>
        <p:cxnSp>
          <p:nvCxnSpPr>
            <p:cNvPr id="21" name="Straight Connector 20"/>
            <p:cNvCxnSpPr/>
            <p:nvPr/>
          </p:nvCxnSpPr>
          <p:spPr>
            <a:xfrm flipV="1">
              <a:off x="5425616" y="3002193"/>
              <a:ext cx="118925" cy="782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541898" y="2999549"/>
              <a:ext cx="107027" cy="7879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300814" y="2590800"/>
            <a:ext cx="280836" cy="514096"/>
            <a:chOff x="5400675" y="1852613"/>
            <a:chExt cx="435769" cy="797718"/>
          </a:xfrm>
        </p:grpSpPr>
        <p:cxnSp>
          <p:nvCxnSpPr>
            <p:cNvPr id="24" name="Straight Connector 23"/>
            <p:cNvCxnSpPr/>
            <p:nvPr/>
          </p:nvCxnSpPr>
          <p:spPr>
            <a:xfrm flipV="1">
              <a:off x="5400675" y="1854994"/>
              <a:ext cx="216694" cy="79295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17369" y="1852613"/>
              <a:ext cx="219075" cy="79771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pic>
        <p:nvPicPr>
          <p:cNvPr id="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43224" y="2512494"/>
            <a:ext cx="1400176" cy="535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282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5122" name="Picture 2" descr="C:\joe\research\mipmap_sampling\presentation\data\domain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1538" y="685800"/>
            <a:ext cx="3268662" cy="198152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1981200" y="118999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141538" y="2235850"/>
            <a:ext cx="1135062"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81400" y="2436529"/>
            <a:ext cx="1784592" cy="35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6517" y="1506495"/>
            <a:ext cx="132298" cy="18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74667" y="2550104"/>
            <a:ext cx="234402" cy="245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2667320"/>
            <a:ext cx="238156" cy="257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2288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Image Sampling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19100" y="638175"/>
            <a:ext cx="3162300" cy="31623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Input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752850" y="638175"/>
            <a:ext cx="3162300" cy="31623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Downsampled</a:t>
            </a:r>
          </a:p>
        </p:txBody>
      </p:sp>
      <p:sp>
        <p:nvSpPr>
          <p:cNvPr id="2" name="Rectangle 1"/>
          <p:cNvSpPr/>
          <p:nvPr/>
        </p:nvSpPr>
        <p:spPr>
          <a:xfrm>
            <a:off x="5429250" y="1530351"/>
            <a:ext cx="100584" cy="101599"/>
          </a:xfrm>
          <a:prstGeom prst="rect">
            <a:avLst/>
          </a:prstGeom>
          <a:gradFill>
            <a:gsLst>
              <a:gs pos="0">
                <a:srgbClr val="C00000"/>
              </a:gs>
              <a:gs pos="100000">
                <a:srgbClr val="FF0000"/>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883664" y="1379982"/>
            <a:ext cx="402336" cy="402336"/>
          </a:xfrm>
          <a:prstGeom prst="rect">
            <a:avLst/>
          </a:prstGeom>
          <a:gradFill>
            <a:gsLst>
              <a:gs pos="0">
                <a:srgbClr val="C00000"/>
              </a:gs>
              <a:gs pos="100000">
                <a:srgbClr val="FF0000"/>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691169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141538" y="685991"/>
            <a:ext cx="3268662" cy="19811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1981200" y="118999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141538" y="2235850"/>
            <a:ext cx="1135062"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81400" y="2436529"/>
            <a:ext cx="1784592" cy="35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6517" y="1506495"/>
            <a:ext cx="132298" cy="18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74667" y="2550104"/>
            <a:ext cx="234402" cy="245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2667320"/>
            <a:ext cx="238156" cy="257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1365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141538" y="685991"/>
            <a:ext cx="3268662" cy="19811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1981200" y="118999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141538" y="2235850"/>
            <a:ext cx="1135062"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81400" y="2436529"/>
            <a:ext cx="1784592" cy="35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6517" y="1506495"/>
            <a:ext cx="132298" cy="18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74667" y="2550104"/>
            <a:ext cx="234402" cy="245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2667320"/>
            <a:ext cx="238156" cy="257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09800" y="3210510"/>
            <a:ext cx="2803074" cy="375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9962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3210510"/>
            <a:ext cx="2803074" cy="375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77712" y="3667710"/>
            <a:ext cx="2399088" cy="294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2141538" y="685991"/>
            <a:ext cx="3268662" cy="19811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1981200" y="118999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141538" y="2235850"/>
            <a:ext cx="1135062"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81400" y="2436529"/>
            <a:ext cx="1784592" cy="35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5"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36517" y="1506495"/>
            <a:ext cx="132298" cy="18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474667" y="2550104"/>
            <a:ext cx="234402" cy="245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572000" y="2667320"/>
            <a:ext cx="238156" cy="257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1650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141539" y="685991"/>
            <a:ext cx="3268660" cy="19811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1981200" y="118999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141538" y="2235850"/>
            <a:ext cx="1135062"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81400" y="2436529"/>
            <a:ext cx="1784592" cy="35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6517" y="1506495"/>
            <a:ext cx="132298" cy="18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74667" y="2550104"/>
            <a:ext cx="234402" cy="245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2667320"/>
            <a:ext cx="238156" cy="257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09800" y="3210510"/>
            <a:ext cx="2803074" cy="375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477712" y="3667710"/>
            <a:ext cx="2399088" cy="294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3308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Filter Approximation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141539" y="685991"/>
            <a:ext cx="3268660" cy="19811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1981200" y="118999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141538" y="2235850"/>
            <a:ext cx="1135062"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81400" y="2436529"/>
            <a:ext cx="1784592" cy="35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6517" y="1506495"/>
            <a:ext cx="132298" cy="18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74667" y="2550104"/>
            <a:ext cx="234402" cy="245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2667320"/>
            <a:ext cx="238156" cy="257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09800" y="3210510"/>
            <a:ext cx="2803074" cy="375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477712" y="3667710"/>
            <a:ext cx="2399088" cy="294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2846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Fitting Error</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334789" y="762000"/>
            <a:ext cx="4854510" cy="3202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914400" y="1633541"/>
            <a:ext cx="5791200" cy="2362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94757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Fitting Error</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334789" y="762000"/>
            <a:ext cx="4854510" cy="3202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Fitting Error</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1026" name="Picture 2"/>
          <p:cNvPicPr>
            <a:picLocks noChangeAspect="1" noChangeArrowheads="1"/>
          </p:cNvPicPr>
          <p:nvPr/>
        </p:nvPicPr>
        <p:blipFill>
          <a:blip r:embed="rId3"/>
          <a:srcRect/>
          <a:stretch>
            <a:fillRect/>
          </a:stretch>
        </p:blipFill>
        <p:spPr bwMode="auto">
          <a:xfrm>
            <a:off x="1085444" y="751789"/>
            <a:ext cx="4858156" cy="3201772"/>
          </a:xfrm>
          <a:prstGeom prst="rect">
            <a:avLst/>
          </a:prstGeom>
          <a:noFill/>
          <a:ln w="9525">
            <a:noFill/>
            <a:miter lim="800000"/>
            <a:headEnd/>
            <a:tailEnd/>
          </a:ln>
          <a:effectLst/>
        </p:spPr>
      </p:pic>
    </p:spTree>
    <p:extLst>
      <p:ext uri="{BB962C8B-B14F-4D97-AF65-F5344CB8AC3E}">
        <p14:creationId xmlns:p14="http://schemas.microsoft.com/office/powerpoint/2010/main" xmlns="" val="861396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Speed</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722596"/>
            <a:ext cx="4829176" cy="3354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1396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Sampling Patterns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52400" y="1198863"/>
            <a:ext cx="7010400" cy="2277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8948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Image Sampling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19100" y="638175"/>
            <a:ext cx="3162300" cy="31623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Input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752850" y="638175"/>
            <a:ext cx="3162300" cy="31623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Downsampled</a:t>
            </a:r>
          </a:p>
        </p:txBody>
      </p:sp>
      <p:sp>
        <p:nvSpPr>
          <p:cNvPr id="2" name="Rectangle 1"/>
          <p:cNvSpPr/>
          <p:nvPr/>
        </p:nvSpPr>
        <p:spPr>
          <a:xfrm>
            <a:off x="5328666" y="1429766"/>
            <a:ext cx="201168" cy="201168"/>
          </a:xfrm>
          <a:prstGeom prst="rect">
            <a:avLst/>
          </a:prstGeom>
          <a:gradFill>
            <a:gsLst>
              <a:gs pos="0">
                <a:srgbClr val="C00000"/>
              </a:gs>
              <a:gs pos="100000">
                <a:srgbClr val="FF0000"/>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709928" y="1143000"/>
            <a:ext cx="804672" cy="804672"/>
          </a:xfrm>
          <a:prstGeom prst="rect">
            <a:avLst/>
          </a:prstGeom>
          <a:gradFill>
            <a:gsLst>
              <a:gs pos="0">
                <a:srgbClr val="C00000"/>
              </a:gs>
              <a:gs pos="100000">
                <a:srgbClr val="FF0000"/>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058134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err="1" smtClean="0">
                <a:solidFill>
                  <a:schemeClr val="bg2"/>
                </a:solidFill>
                <a:effectLst>
                  <a:outerShdw blurRad="50800" dist="38100" dir="2700000" algn="tl" rotWithShape="0">
                    <a:schemeClr val="accent4">
                      <a:alpha val="43000"/>
                    </a:schemeClr>
                  </a:outerShdw>
                </a:effectLst>
                <a:latin typeface="Arial Bold" charset="0"/>
              </a:rPr>
              <a:t>Lánczos</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 2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p:cNvPicPr>
            <a:picLocks noChangeAspect="1" noChangeArrowheads="1"/>
          </p:cNvPicPr>
          <p:nvPr/>
        </p:nvPicPr>
        <p:blipFill>
          <a:blip r:embed="rId3"/>
          <a:srcRect/>
          <a:stretch>
            <a:fillRect/>
          </a:stretch>
        </p:blipFill>
        <p:spPr bwMode="auto">
          <a:xfrm>
            <a:off x="400050" y="619125"/>
            <a:ext cx="3200400" cy="32004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Exact</a:t>
            </a:r>
          </a:p>
        </p:txBody>
      </p:sp>
      <p:pic>
        <p:nvPicPr>
          <p:cNvPr id="2051" name="Picture 3"/>
          <p:cNvPicPr>
            <a:picLocks noChangeAspect="1" noChangeArrowheads="1"/>
          </p:cNvPicPr>
          <p:nvPr/>
        </p:nvPicPr>
        <p:blipFill>
          <a:blip r:embed="rId4"/>
          <a:srcRect/>
          <a:stretch>
            <a:fillRect/>
          </a:stretch>
        </p:blipFill>
        <p:spPr bwMode="auto">
          <a:xfrm>
            <a:off x="3733800" y="619125"/>
            <a:ext cx="3200400" cy="32004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Trilinear</a:t>
            </a:r>
          </a:p>
        </p:txBody>
      </p:sp>
    </p:spTree>
    <p:extLst>
      <p:ext uri="{BB962C8B-B14F-4D97-AF65-F5344CB8AC3E}">
        <p14:creationId xmlns:p14="http://schemas.microsoft.com/office/powerpoint/2010/main" xmlns="" val="861396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err="1">
                <a:solidFill>
                  <a:schemeClr val="bg2"/>
                </a:solidFill>
                <a:effectLst>
                  <a:outerShdw blurRad="50800" dist="38100" dir="2700000" algn="tl" rotWithShape="0">
                    <a:schemeClr val="accent4">
                      <a:alpha val="43000"/>
                    </a:schemeClr>
                  </a:outerShdw>
                </a:effectLst>
                <a:latin typeface="Arial Bold" charset="0"/>
              </a:rPr>
              <a:t>Lánczos</a:t>
            </a:r>
            <a:r>
              <a:rPr lang="en-US" sz="2000" b="1" dirty="0">
                <a:solidFill>
                  <a:schemeClr val="bg2"/>
                </a:solidFill>
                <a:effectLst>
                  <a:outerShdw blurRad="50800" dist="38100" dir="2700000" algn="tl" rotWithShape="0">
                    <a:schemeClr val="accent4">
                      <a:alpha val="43000"/>
                    </a:schemeClr>
                  </a:outerShdw>
                </a:effectLst>
                <a:latin typeface="Arial Bold" charset="0"/>
              </a:rPr>
              <a:t> </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2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p:cNvPicPr>
            <a:picLocks noChangeAspect="1" noChangeArrowheads="1"/>
          </p:cNvPicPr>
          <p:nvPr/>
        </p:nvPicPr>
        <p:blipFill>
          <a:blip r:embed="rId3"/>
          <a:srcRect/>
          <a:stretch>
            <a:fillRect/>
          </a:stretch>
        </p:blipFill>
        <p:spPr bwMode="auto">
          <a:xfrm>
            <a:off x="400050" y="619125"/>
            <a:ext cx="3200400" cy="32004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Exact</a:t>
            </a:r>
          </a:p>
        </p:txBody>
      </p:sp>
      <p:pic>
        <p:nvPicPr>
          <p:cNvPr id="2051" name="Picture 3"/>
          <p:cNvPicPr>
            <a:picLocks noChangeAspect="1" noChangeArrowheads="1"/>
          </p:cNvPicPr>
          <p:nvPr/>
        </p:nvPicPr>
        <p:blipFill>
          <a:blip r:embed="rId4"/>
          <a:stretch>
            <a:fillRect/>
          </a:stretch>
        </p:blipFill>
        <p:spPr bwMode="auto">
          <a:xfrm>
            <a:off x="3733800" y="619125"/>
            <a:ext cx="3200400" cy="32004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8 Samples</a:t>
            </a:r>
          </a:p>
        </p:txBody>
      </p:sp>
    </p:spTree>
    <p:extLst>
      <p:ext uri="{BB962C8B-B14F-4D97-AF65-F5344CB8AC3E}">
        <p14:creationId xmlns:p14="http://schemas.microsoft.com/office/powerpoint/2010/main" xmlns="" val="861396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err="1">
                <a:solidFill>
                  <a:schemeClr val="bg2"/>
                </a:solidFill>
                <a:effectLst>
                  <a:outerShdw blurRad="50800" dist="38100" dir="2700000" algn="tl" rotWithShape="0">
                    <a:schemeClr val="accent4">
                      <a:alpha val="43000"/>
                    </a:schemeClr>
                  </a:outerShdw>
                </a:effectLst>
                <a:latin typeface="Arial Bold" charset="0"/>
              </a:rPr>
              <a:t>Lánczos</a:t>
            </a:r>
            <a:r>
              <a:rPr lang="en-US" sz="2000" b="1" dirty="0">
                <a:solidFill>
                  <a:schemeClr val="bg2"/>
                </a:solidFill>
                <a:effectLst>
                  <a:outerShdw blurRad="50800" dist="38100" dir="2700000" algn="tl" rotWithShape="0">
                    <a:schemeClr val="accent4">
                      <a:alpha val="43000"/>
                    </a:schemeClr>
                  </a:outerShdw>
                </a:effectLst>
                <a:latin typeface="Arial Bold" charset="0"/>
              </a:rPr>
              <a:t> </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2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p:cNvPicPr>
            <a:picLocks noChangeAspect="1" noChangeArrowheads="1"/>
          </p:cNvPicPr>
          <p:nvPr/>
        </p:nvPicPr>
        <p:blipFill>
          <a:blip r:embed="rId3"/>
          <a:srcRect/>
          <a:stretch>
            <a:fillRect/>
          </a:stretch>
        </p:blipFill>
        <p:spPr bwMode="auto">
          <a:xfrm>
            <a:off x="400050" y="619125"/>
            <a:ext cx="3200400" cy="3200400"/>
          </a:xfrm>
          <a:prstGeom prst="rect">
            <a:avLst/>
          </a:prstGeom>
          <a:noFill/>
          <a:ln w="9525">
            <a:noFill/>
            <a:miter lim="800000"/>
            <a:headEnd/>
            <a:tailEnd/>
          </a:ln>
          <a:effectLst/>
        </p:spPr>
      </p:pic>
      <p:sp>
        <p:nvSpPr>
          <p:cNvPr id="4" name="TextBox 3"/>
          <p:cNvSpPr txBox="1"/>
          <p:nvPr/>
        </p:nvSpPr>
        <p:spPr>
          <a:xfrm>
            <a:off x="685800" y="3745468"/>
            <a:ext cx="2591054" cy="369332"/>
          </a:xfrm>
          <a:prstGeom prst="rect">
            <a:avLst/>
          </a:prstGeom>
          <a:noFill/>
        </p:spPr>
        <p:txBody>
          <a:bodyPr wrap="square" rtlCol="0">
            <a:spAutoFit/>
          </a:bodyPr>
          <a:lstStyle/>
          <a:p>
            <a:pPr algn="ctr"/>
            <a:r>
              <a:rPr lang="en-US" dirty="0" smtClean="0"/>
              <a:t>Exact</a:t>
            </a:r>
          </a:p>
        </p:txBody>
      </p:sp>
      <p:pic>
        <p:nvPicPr>
          <p:cNvPr id="2051" name="Picture 3"/>
          <p:cNvPicPr>
            <a:picLocks noChangeAspect="1" noChangeArrowheads="1"/>
          </p:cNvPicPr>
          <p:nvPr/>
        </p:nvPicPr>
        <p:blipFill>
          <a:blip r:embed="rId4"/>
          <a:stretch>
            <a:fillRect/>
          </a:stretch>
        </p:blipFill>
        <p:spPr bwMode="auto">
          <a:xfrm>
            <a:off x="3733800" y="619125"/>
            <a:ext cx="3200400" cy="3200400"/>
          </a:xfrm>
          <a:prstGeom prst="rect">
            <a:avLst/>
          </a:prstGeom>
          <a:noFill/>
          <a:ln w="9525">
            <a:noFill/>
            <a:miter lim="800000"/>
            <a:headEnd/>
            <a:tailEnd/>
          </a:ln>
          <a:effectLst/>
        </p:spPr>
      </p:pic>
      <p:sp>
        <p:nvSpPr>
          <p:cNvPr id="6" name="TextBox 5"/>
          <p:cNvSpPr txBox="1"/>
          <p:nvPr/>
        </p:nvSpPr>
        <p:spPr>
          <a:xfrm>
            <a:off x="4038346" y="3745468"/>
            <a:ext cx="2591054" cy="369332"/>
          </a:xfrm>
          <a:prstGeom prst="rect">
            <a:avLst/>
          </a:prstGeom>
          <a:noFill/>
        </p:spPr>
        <p:txBody>
          <a:bodyPr wrap="square" rtlCol="0">
            <a:spAutoFit/>
          </a:bodyPr>
          <a:lstStyle/>
          <a:p>
            <a:pPr algn="ctr"/>
            <a:r>
              <a:rPr lang="en-US" dirty="0" smtClean="0"/>
              <a:t>4 Samples</a:t>
            </a:r>
          </a:p>
        </p:txBody>
      </p:sp>
    </p:spTree>
    <p:extLst>
      <p:ext uri="{BB962C8B-B14F-4D97-AF65-F5344CB8AC3E}">
        <p14:creationId xmlns:p14="http://schemas.microsoft.com/office/powerpoint/2010/main" xmlns="" val="861396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Scalable Bandwidth</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673608" y="685038"/>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609346" y="1981200"/>
            <a:ext cx="1371854" cy="369332"/>
          </a:xfrm>
          <a:prstGeom prst="rect">
            <a:avLst/>
          </a:prstGeom>
          <a:noFill/>
        </p:spPr>
        <p:txBody>
          <a:bodyPr wrap="square" rtlCol="0">
            <a:spAutoFit/>
          </a:bodyPr>
          <a:lstStyle/>
          <a:p>
            <a:pPr algn="ctr"/>
            <a:r>
              <a:rPr lang="en-US" dirty="0" smtClean="0"/>
              <a:t>Exact</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2121408" y="685038"/>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3569208" y="685038"/>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5017008" y="685038"/>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2057400" y="1981200"/>
            <a:ext cx="1371854" cy="369332"/>
          </a:xfrm>
          <a:prstGeom prst="rect">
            <a:avLst/>
          </a:prstGeom>
          <a:noFill/>
        </p:spPr>
        <p:txBody>
          <a:bodyPr wrap="square" rtlCol="0">
            <a:spAutoFit/>
          </a:bodyPr>
          <a:lstStyle/>
          <a:p>
            <a:pPr algn="ctr"/>
            <a:r>
              <a:rPr lang="en-US" dirty="0" smtClean="0"/>
              <a:t>Trilinear</a:t>
            </a:r>
          </a:p>
        </p:txBody>
      </p:sp>
      <p:sp>
        <p:nvSpPr>
          <p:cNvPr id="14" name="TextBox 13"/>
          <p:cNvSpPr txBox="1"/>
          <p:nvPr/>
        </p:nvSpPr>
        <p:spPr>
          <a:xfrm>
            <a:off x="3505454" y="1981200"/>
            <a:ext cx="1371854" cy="369332"/>
          </a:xfrm>
          <a:prstGeom prst="rect">
            <a:avLst/>
          </a:prstGeom>
          <a:noFill/>
        </p:spPr>
        <p:txBody>
          <a:bodyPr wrap="square" rtlCol="0">
            <a:spAutoFit/>
          </a:bodyPr>
          <a:lstStyle/>
          <a:p>
            <a:pPr algn="ctr"/>
            <a:r>
              <a:rPr lang="en-US" dirty="0"/>
              <a:t>8</a:t>
            </a:r>
            <a:r>
              <a:rPr lang="en-US" dirty="0" smtClean="0"/>
              <a:t> Samples</a:t>
            </a:r>
          </a:p>
        </p:txBody>
      </p:sp>
      <p:sp>
        <p:nvSpPr>
          <p:cNvPr id="15" name="TextBox 14"/>
          <p:cNvSpPr txBox="1"/>
          <p:nvPr/>
        </p:nvSpPr>
        <p:spPr>
          <a:xfrm>
            <a:off x="4953508" y="1981200"/>
            <a:ext cx="1371854" cy="369332"/>
          </a:xfrm>
          <a:prstGeom prst="rect">
            <a:avLst/>
          </a:prstGeom>
          <a:noFill/>
        </p:spPr>
        <p:txBody>
          <a:bodyPr wrap="square" rtlCol="0">
            <a:spAutoFit/>
          </a:bodyPr>
          <a:lstStyle/>
          <a:p>
            <a:pPr algn="ctr"/>
            <a:r>
              <a:rPr lang="en-US" dirty="0" smtClean="0"/>
              <a:t>7 Samples</a:t>
            </a:r>
          </a:p>
        </p:txBody>
      </p:sp>
      <p:pic>
        <p:nvPicPr>
          <p:cNvPr id="16" name="Picture 3"/>
          <p:cNvPicPr>
            <a:picLocks noChangeAspect="1" noChangeArrowheads="1"/>
          </p:cNvPicPr>
          <p:nvPr/>
        </p:nvPicPr>
        <p:blipFill>
          <a:blip r:embed="rId7">
            <a:extLst>
              <a:ext uri="{28A0092B-C50C-407E-A947-70E740481C1C}">
                <a14:useLocalDpi xmlns:a14="http://schemas.microsoft.com/office/drawing/2010/main" xmlns="" val="0"/>
              </a:ext>
            </a:extLst>
          </a:blip>
          <a:stretch>
            <a:fillRect/>
          </a:stretch>
        </p:blipFill>
        <p:spPr bwMode="auto">
          <a:xfrm>
            <a:off x="673862" y="2373106"/>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09600" y="3669268"/>
            <a:ext cx="1371854" cy="369332"/>
          </a:xfrm>
          <a:prstGeom prst="rect">
            <a:avLst/>
          </a:prstGeom>
          <a:noFill/>
        </p:spPr>
        <p:txBody>
          <a:bodyPr wrap="square" rtlCol="0">
            <a:spAutoFit/>
          </a:bodyPr>
          <a:lstStyle/>
          <a:p>
            <a:pPr algn="ctr"/>
            <a:r>
              <a:rPr lang="en-US" dirty="0" smtClean="0"/>
              <a:t>6 Samples</a:t>
            </a:r>
          </a:p>
        </p:txBody>
      </p:sp>
      <p:pic>
        <p:nvPicPr>
          <p:cNvPr id="18" name="Picture 3"/>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2121662" y="2373106"/>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9">
            <a:extLst>
              <a:ext uri="{28A0092B-C50C-407E-A947-70E740481C1C}">
                <a14:useLocalDpi xmlns:a14="http://schemas.microsoft.com/office/drawing/2010/main" xmlns="" val="0"/>
              </a:ext>
            </a:extLst>
          </a:blip>
          <a:stretch>
            <a:fillRect/>
          </a:stretch>
        </p:blipFill>
        <p:spPr bwMode="auto">
          <a:xfrm>
            <a:off x="3569462" y="2373106"/>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10">
            <a:extLst>
              <a:ext uri="{28A0092B-C50C-407E-A947-70E740481C1C}">
                <a14:useLocalDpi xmlns:a14="http://schemas.microsoft.com/office/drawing/2010/main" xmlns="" val="0"/>
              </a:ext>
            </a:extLst>
          </a:blip>
          <a:stretch>
            <a:fillRect/>
          </a:stretch>
        </p:blipFill>
        <p:spPr bwMode="auto">
          <a:xfrm>
            <a:off x="5017262" y="2373106"/>
            <a:ext cx="1308354" cy="1308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TextBox 20"/>
          <p:cNvSpPr txBox="1"/>
          <p:nvPr/>
        </p:nvSpPr>
        <p:spPr>
          <a:xfrm>
            <a:off x="2057654" y="3669268"/>
            <a:ext cx="1371854" cy="369332"/>
          </a:xfrm>
          <a:prstGeom prst="rect">
            <a:avLst/>
          </a:prstGeom>
          <a:noFill/>
        </p:spPr>
        <p:txBody>
          <a:bodyPr wrap="square" rtlCol="0">
            <a:spAutoFit/>
          </a:bodyPr>
          <a:lstStyle/>
          <a:p>
            <a:pPr algn="ctr"/>
            <a:r>
              <a:rPr lang="en-US" dirty="0" smtClean="0"/>
              <a:t>5 Samples</a:t>
            </a:r>
          </a:p>
        </p:txBody>
      </p:sp>
      <p:sp>
        <p:nvSpPr>
          <p:cNvPr id="22" name="TextBox 21"/>
          <p:cNvSpPr txBox="1"/>
          <p:nvPr/>
        </p:nvSpPr>
        <p:spPr>
          <a:xfrm>
            <a:off x="3505708" y="3669268"/>
            <a:ext cx="1371854" cy="369332"/>
          </a:xfrm>
          <a:prstGeom prst="rect">
            <a:avLst/>
          </a:prstGeom>
          <a:noFill/>
        </p:spPr>
        <p:txBody>
          <a:bodyPr wrap="square" rtlCol="0">
            <a:spAutoFit/>
          </a:bodyPr>
          <a:lstStyle/>
          <a:p>
            <a:pPr algn="ctr"/>
            <a:r>
              <a:rPr lang="en-US" dirty="0" smtClean="0"/>
              <a:t>4 Samples</a:t>
            </a:r>
          </a:p>
        </p:txBody>
      </p:sp>
      <p:sp>
        <p:nvSpPr>
          <p:cNvPr id="23" name="TextBox 22"/>
          <p:cNvSpPr txBox="1"/>
          <p:nvPr/>
        </p:nvSpPr>
        <p:spPr>
          <a:xfrm>
            <a:off x="4953762" y="3669268"/>
            <a:ext cx="1371854" cy="369332"/>
          </a:xfrm>
          <a:prstGeom prst="rect">
            <a:avLst/>
          </a:prstGeom>
          <a:noFill/>
        </p:spPr>
        <p:txBody>
          <a:bodyPr wrap="square" rtlCol="0">
            <a:spAutoFit/>
          </a:bodyPr>
          <a:lstStyle/>
          <a:p>
            <a:pPr algn="ctr"/>
            <a:r>
              <a:rPr lang="en-US" dirty="0" smtClean="0"/>
              <a:t>3 Samples</a:t>
            </a:r>
          </a:p>
        </p:txBody>
      </p:sp>
    </p:spTree>
    <p:extLst>
      <p:ext uri="{BB962C8B-B14F-4D97-AF65-F5344CB8AC3E}">
        <p14:creationId xmlns:p14="http://schemas.microsoft.com/office/powerpoint/2010/main" xmlns="" val="649193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Isotropic </a:t>
            </a:r>
            <a:r>
              <a:rPr lang="en-US" sz="2000" b="1" dirty="0" err="1">
                <a:solidFill>
                  <a:schemeClr val="bg2"/>
                </a:solidFill>
                <a:effectLst>
                  <a:outerShdw blurRad="50800" dist="38100" dir="2700000" algn="tl" rotWithShape="0">
                    <a:schemeClr val="accent4">
                      <a:alpha val="43000"/>
                    </a:schemeClr>
                  </a:outerShdw>
                </a:effectLst>
                <a:latin typeface="Arial Bold" charset="0"/>
              </a:rPr>
              <a:t>Lánczos</a:t>
            </a:r>
            <a:r>
              <a:rPr lang="en-US" sz="2000" b="1" dirty="0">
                <a:solidFill>
                  <a:schemeClr val="bg2"/>
                </a:solidFill>
                <a:effectLst>
                  <a:outerShdw blurRad="50800" dist="38100" dir="2700000" algn="tl" rotWithShape="0">
                    <a:schemeClr val="accent4">
                      <a:alpha val="43000"/>
                    </a:schemeClr>
                  </a:outerShdw>
                </a:effectLst>
                <a:latin typeface="Arial Bold" charset="0"/>
              </a:rPr>
              <a:t> 2 Approximation</a:t>
            </a:r>
          </a:p>
        </p:txBody>
      </p:sp>
      <p:sp>
        <p:nvSpPr>
          <p:cNvPr id="8" name="TextBox 7"/>
          <p:cNvSpPr txBox="1"/>
          <p:nvPr/>
        </p:nvSpPr>
        <p:spPr>
          <a:xfrm>
            <a:off x="2286000" y="3745468"/>
            <a:ext cx="2591054" cy="369332"/>
          </a:xfrm>
          <a:prstGeom prst="rect">
            <a:avLst/>
          </a:prstGeom>
          <a:noFill/>
        </p:spPr>
        <p:txBody>
          <a:bodyPr wrap="square" rtlCol="0">
            <a:spAutoFit/>
          </a:bodyPr>
          <a:lstStyle/>
          <a:p>
            <a:pPr algn="ctr"/>
            <a:r>
              <a:rPr lang="en-US" dirty="0" smtClean="0"/>
              <a:t>Trilinear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708" y="610108"/>
            <a:ext cx="3199892" cy="319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4330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smtClean="0">
                <a:solidFill>
                  <a:schemeClr val="bg2"/>
                </a:solidFill>
                <a:effectLst>
                  <a:outerShdw blurRad="50800" dist="38100" dir="2700000" algn="tl" rotWithShape="0">
                    <a:schemeClr val="accent4">
                      <a:alpha val="43000"/>
                    </a:schemeClr>
                  </a:outerShdw>
                </a:effectLst>
                <a:latin typeface="Arial Bold" charset="0"/>
              </a:rPr>
              <a:t>Isotropic </a:t>
            </a:r>
            <a:r>
              <a:rPr lang="en-US" sz="2000" b="1">
                <a:solidFill>
                  <a:schemeClr val="bg2"/>
                </a:solidFill>
                <a:effectLst>
                  <a:outerShdw blurRad="50800" dist="38100" dir="2700000" algn="tl" rotWithShape="0">
                    <a:schemeClr val="accent4">
                      <a:alpha val="43000"/>
                    </a:schemeClr>
                  </a:outerShdw>
                </a:effectLst>
                <a:latin typeface="Arial Bold" charset="0"/>
              </a:rPr>
              <a:t>Lánczos </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2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8" name="TextBox 7"/>
          <p:cNvSpPr txBox="1"/>
          <p:nvPr/>
        </p:nvSpPr>
        <p:spPr>
          <a:xfrm>
            <a:off x="2286000" y="3745468"/>
            <a:ext cx="2591054" cy="369332"/>
          </a:xfrm>
          <a:prstGeom prst="rect">
            <a:avLst/>
          </a:prstGeom>
          <a:noFill/>
        </p:spPr>
        <p:txBody>
          <a:bodyPr wrap="square" rtlCol="0">
            <a:spAutoFit/>
          </a:bodyPr>
          <a:lstStyle/>
          <a:p>
            <a:pPr algn="ctr"/>
            <a:r>
              <a:rPr lang="en-US" dirty="0" smtClean="0"/>
              <a:t>8 Samples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981708" y="610108"/>
            <a:ext cx="3199892" cy="319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4563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Anisotropic Filtering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4" name="Oval 3"/>
          <p:cNvSpPr/>
          <p:nvPr/>
        </p:nvSpPr>
        <p:spPr>
          <a:xfrm rot="20604316">
            <a:off x="306976" y="1523683"/>
            <a:ext cx="67818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08647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Anisotropic Filtering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4" name="Oval 3"/>
          <p:cNvSpPr/>
          <p:nvPr/>
        </p:nvSpPr>
        <p:spPr>
          <a:xfrm rot="20604316">
            <a:off x="306976" y="1523683"/>
            <a:ext cx="67818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a:stCxn id="4" idx="4"/>
            <a:endCxn id="4" idx="0"/>
          </p:cNvCxnSpPr>
          <p:nvPr/>
        </p:nvCxnSpPr>
        <p:spPr>
          <a:xfrm flipH="1" flipV="1">
            <a:off x="3458486" y="1558595"/>
            <a:ext cx="478780" cy="1606576"/>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4" idx="6"/>
          </p:cNvCxnSpPr>
          <p:nvPr/>
        </p:nvCxnSpPr>
        <p:spPr>
          <a:xfrm rot="20604316" flipV="1">
            <a:off x="309153" y="2361565"/>
            <a:ext cx="6781800" cy="15240"/>
          </a:xfrm>
          <a:prstGeom prst="line">
            <a:avLst/>
          </a:prstGeom>
          <a:ln w="5080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42424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Anisotropic Filtering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4" name="Oval 3"/>
          <p:cNvSpPr/>
          <p:nvPr/>
        </p:nvSpPr>
        <p:spPr>
          <a:xfrm rot="20604316">
            <a:off x="306976" y="1523683"/>
            <a:ext cx="67818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5" idx="2"/>
            <a:endCxn id="4" idx="6"/>
          </p:cNvCxnSpPr>
          <p:nvPr/>
        </p:nvCxnSpPr>
        <p:spPr>
          <a:xfrm flipV="1">
            <a:off x="480299" y="1393441"/>
            <a:ext cx="6467242" cy="1951175"/>
          </a:xfrm>
          <a:prstGeom prst="line">
            <a:avLst/>
          </a:prstGeom>
          <a:ln w="50800">
            <a:solidFill>
              <a:srgbClr val="00B050"/>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45387" y="780340"/>
            <a:ext cx="6504978" cy="3163086"/>
            <a:chOff x="417652" y="780654"/>
            <a:chExt cx="6504978" cy="3163086"/>
          </a:xfrm>
        </p:grpSpPr>
        <p:sp>
          <p:nvSpPr>
            <p:cNvPr id="5" name="Oval 4"/>
            <p:cNvSpPr/>
            <p:nvPr/>
          </p:nvSpPr>
          <p:spPr>
            <a:xfrm rot="20604316">
              <a:off x="417652" y="2267340"/>
              <a:ext cx="1676400" cy="1676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rot="20604316">
              <a:off x="2027178" y="1771778"/>
              <a:ext cx="1676400" cy="1676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rot="20604316">
              <a:off x="3636704" y="1276216"/>
              <a:ext cx="1676400" cy="1676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20604316">
              <a:off x="5246230" y="780654"/>
              <a:ext cx="1676400" cy="1676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rot="20604316">
              <a:off x="1216587" y="2013344"/>
              <a:ext cx="1676400" cy="1676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20604316">
              <a:off x="2826113" y="1517782"/>
              <a:ext cx="1676400" cy="1676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rot="20604316">
              <a:off x="4435639" y="1022221"/>
              <a:ext cx="1676400" cy="1676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868662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Anisotropic Gaussian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8" name="TextBox 7"/>
          <p:cNvSpPr txBox="1"/>
          <p:nvPr/>
        </p:nvSpPr>
        <p:spPr>
          <a:xfrm>
            <a:off x="2286000" y="3745468"/>
            <a:ext cx="2591054" cy="369332"/>
          </a:xfrm>
          <a:prstGeom prst="rect">
            <a:avLst/>
          </a:prstGeom>
          <a:noFill/>
        </p:spPr>
        <p:txBody>
          <a:bodyPr wrap="square" rtlCol="0">
            <a:spAutoFit/>
          </a:bodyPr>
          <a:lstStyle/>
          <a:p>
            <a:pPr algn="ctr"/>
            <a:r>
              <a:rPr lang="en-US" dirty="0" smtClean="0"/>
              <a:t>Feline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981708" y="610108"/>
            <a:ext cx="3199892" cy="319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702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Mipmapping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100513" y="686223"/>
            <a:ext cx="2757487" cy="331702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9506" y="1066800"/>
            <a:ext cx="3624294"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05789" y="2514600"/>
            <a:ext cx="1813611"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Connector 10"/>
          <p:cNvCxnSpPr/>
          <p:nvPr/>
        </p:nvCxnSpPr>
        <p:spPr>
          <a:xfrm flipV="1">
            <a:off x="2514600" y="2743200"/>
            <a:ext cx="2743200" cy="15240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14600" y="1524000"/>
            <a:ext cx="2743200" cy="38100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8501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Anisotropic Gaussian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8" name="TextBox 7"/>
          <p:cNvSpPr txBox="1"/>
          <p:nvPr/>
        </p:nvSpPr>
        <p:spPr>
          <a:xfrm>
            <a:off x="2286000" y="3745468"/>
            <a:ext cx="2591054" cy="369332"/>
          </a:xfrm>
          <a:prstGeom prst="rect">
            <a:avLst/>
          </a:prstGeom>
          <a:noFill/>
        </p:spPr>
        <p:txBody>
          <a:bodyPr wrap="square" rtlCol="0">
            <a:spAutoFit/>
          </a:bodyPr>
          <a:lstStyle/>
          <a:p>
            <a:pPr algn="ctr"/>
            <a:r>
              <a:rPr lang="en-US" dirty="0" smtClean="0"/>
              <a:t>8 Samples with Feline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981708" y="610108"/>
            <a:ext cx="3199892" cy="319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06613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Anisotropic Gaussian Approximation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8" name="TextBox 7"/>
          <p:cNvSpPr txBox="1"/>
          <p:nvPr/>
        </p:nvSpPr>
        <p:spPr>
          <a:xfrm>
            <a:off x="2286000" y="3745468"/>
            <a:ext cx="2591054" cy="369332"/>
          </a:xfrm>
          <a:prstGeom prst="rect">
            <a:avLst/>
          </a:prstGeom>
          <a:noFill/>
        </p:spPr>
        <p:txBody>
          <a:bodyPr wrap="square" rtlCol="0">
            <a:spAutoFit/>
          </a:bodyPr>
          <a:lstStyle/>
          <a:p>
            <a:pPr algn="ctr"/>
            <a:r>
              <a:rPr lang="en-US" dirty="0" smtClean="0"/>
              <a:t>Exact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981708" y="610108"/>
            <a:ext cx="3199892" cy="319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5164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Conclusions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a:lstStyle/>
          <a:p>
            <a:pPr eaLnBrk="1" hangingPunct="1">
              <a:spcBef>
                <a:spcPts val="200"/>
              </a:spcBef>
              <a:spcAft>
                <a:spcPts val="200"/>
              </a:spcAft>
              <a:buClr>
                <a:schemeClr val="accent6"/>
              </a:buClr>
              <a:buFont typeface="Wingdings" pitchFamily="-112" charset="2"/>
              <a:buChar char="§"/>
              <a:defRPr/>
            </a:pPr>
            <a:r>
              <a:rPr lang="en-US" sz="1800" dirty="0">
                <a:effectLst>
                  <a:outerShdw blurRad="38100" dist="38100" dir="2700000" algn="tl">
                    <a:srgbClr val="C0C0C0"/>
                  </a:outerShdw>
                </a:effectLst>
                <a:ea typeface="ＭＳ Ｐゴシック" pitchFamily="-112" charset="-128"/>
              </a:rPr>
              <a:t>Higher quality using </a:t>
            </a:r>
            <a:r>
              <a:rPr lang="en-US" sz="1800" dirty="0" smtClean="0">
                <a:effectLst>
                  <a:outerShdw blurRad="38100" dist="38100" dir="2700000" algn="tl">
                    <a:srgbClr val="C0C0C0"/>
                  </a:outerShdw>
                </a:effectLst>
                <a:ea typeface="ＭＳ Ｐゴシック" pitchFamily="-112" charset="-128"/>
              </a:rPr>
              <a:t>less bandwidth</a:t>
            </a:r>
          </a:p>
          <a:p>
            <a:pPr lvl="1" eaLnBrk="1" hangingPunct="1">
              <a:spcBef>
                <a:spcPts val="200"/>
              </a:spcBef>
              <a:spcAft>
                <a:spcPts val="200"/>
              </a:spcAft>
              <a:buFont typeface="Wingdings" pitchFamily="-112" charset="2"/>
              <a:buChar char="§"/>
              <a:defRPr/>
            </a:pPr>
            <a:r>
              <a:rPr lang="en-US" sz="1400" dirty="0" smtClean="0">
                <a:effectLst>
                  <a:outerShdw blurRad="38100" dist="38100" dir="2700000" algn="tl">
                    <a:srgbClr val="C0C0C0"/>
                  </a:outerShdw>
                </a:effectLst>
                <a:ea typeface="ＭＳ Ｐゴシック" pitchFamily="-112" charset="-128"/>
              </a:rPr>
              <a:t>Scattered reads cost performance</a:t>
            </a:r>
          </a:p>
          <a:p>
            <a:pPr eaLnBrk="1" hangingPunct="1">
              <a:spcBef>
                <a:spcPts val="200"/>
              </a:spcBef>
              <a:spcAft>
                <a:spcPts val="200"/>
              </a:spcAft>
              <a:buClr>
                <a:schemeClr val="accent6"/>
              </a:buClr>
              <a:buFont typeface="Wingdings" pitchFamily="-112" charset="2"/>
              <a:buChar char="§"/>
              <a:defRPr/>
            </a:pPr>
            <a:r>
              <a:rPr lang="en-US" sz="1800" dirty="0" smtClean="0">
                <a:effectLst>
                  <a:outerShdw blurRad="38100" dist="38100" dir="2700000" algn="tl">
                    <a:srgbClr val="C0C0C0"/>
                  </a:outerShdw>
                </a:effectLst>
                <a:ea typeface="ＭＳ Ｐゴシック" pitchFamily="-112" charset="-128"/>
              </a:rPr>
              <a:t>Approximate filters with few samples</a:t>
            </a:r>
          </a:p>
          <a:p>
            <a:pPr lvl="1" eaLnBrk="1" hangingPunct="1">
              <a:spcBef>
                <a:spcPts val="200"/>
              </a:spcBef>
              <a:spcAft>
                <a:spcPts val="200"/>
              </a:spcAft>
              <a:buFont typeface="Wingdings" pitchFamily="-112" charset="2"/>
              <a:buChar char="§"/>
              <a:defRPr/>
            </a:pPr>
            <a:r>
              <a:rPr lang="en-US" sz="1400" dirty="0" smtClean="0">
                <a:effectLst>
                  <a:outerShdw blurRad="38100" dist="38100" dir="2700000" algn="tl">
                    <a:srgbClr val="C0C0C0"/>
                  </a:outerShdw>
                </a:effectLst>
                <a:ea typeface="ＭＳ Ｐゴシック" pitchFamily="-112" charset="-128"/>
              </a:rPr>
              <a:t>Cost is only in preprocessing</a:t>
            </a:r>
          </a:p>
          <a:p>
            <a:pPr eaLnBrk="1" hangingPunct="1">
              <a:spcBef>
                <a:spcPts val="200"/>
              </a:spcBef>
              <a:spcAft>
                <a:spcPts val="200"/>
              </a:spcAft>
              <a:buClr>
                <a:schemeClr val="accent6"/>
              </a:buClr>
              <a:buFont typeface="Wingdings" pitchFamily="-112" charset="2"/>
              <a:buChar char="§"/>
              <a:defRPr/>
            </a:pPr>
            <a:r>
              <a:rPr lang="en-US" sz="1800" dirty="0" smtClean="0">
                <a:effectLst>
                  <a:outerShdw blurRad="38100" dist="38100" dir="2700000" algn="tl">
                    <a:srgbClr val="C0C0C0"/>
                  </a:outerShdw>
                </a:effectLst>
                <a:ea typeface="ＭＳ Ｐゴシック" pitchFamily="-112" charset="-128"/>
              </a:rPr>
              <a:t>Small lookup tables</a:t>
            </a:r>
          </a:p>
          <a:p>
            <a:pPr lvl="1" eaLnBrk="1" hangingPunct="1">
              <a:spcBef>
                <a:spcPts val="200"/>
              </a:spcBef>
              <a:spcAft>
                <a:spcPts val="200"/>
              </a:spcAft>
              <a:buFont typeface="Wingdings" pitchFamily="-112" charset="2"/>
              <a:buChar char="§"/>
              <a:defRPr/>
            </a:pPr>
            <a:r>
              <a:rPr lang="en-US" sz="1400" dirty="0" smtClean="0">
                <a:solidFill>
                  <a:schemeClr val="tx1"/>
                </a:solidFill>
                <a:effectLst>
                  <a:outerShdw blurRad="38100" dist="38100" dir="2700000" algn="tl">
                    <a:srgbClr val="C0C0C0"/>
                  </a:outerShdw>
                </a:effectLst>
                <a:ea typeface="ＭＳ Ｐゴシック" pitchFamily="-112" charset="-128"/>
              </a:rPr>
              <a:t>Easily fits in local memory</a:t>
            </a:r>
          </a:p>
          <a:p>
            <a:pPr eaLnBrk="1" hangingPunct="1">
              <a:spcBef>
                <a:spcPts val="200"/>
              </a:spcBef>
              <a:spcAft>
                <a:spcPts val="200"/>
              </a:spcAft>
              <a:buFont typeface="Wingdings" pitchFamily="-112" charset="2"/>
              <a:buChar char="§"/>
              <a:defRPr/>
            </a:pPr>
            <a:r>
              <a:rPr lang="en-US" sz="1800" dirty="0" smtClean="0">
                <a:effectLst>
                  <a:outerShdw blurRad="38100" dist="38100" dir="2700000" algn="tl">
                    <a:srgbClr val="C0C0C0"/>
                  </a:outerShdw>
                </a:effectLst>
                <a:ea typeface="ＭＳ Ｐゴシック" pitchFamily="-112" charset="-128"/>
              </a:rPr>
              <a:t>GPU implementation</a:t>
            </a:r>
          </a:p>
          <a:p>
            <a:pPr lvl="1" eaLnBrk="1" hangingPunct="1">
              <a:spcBef>
                <a:spcPts val="200"/>
              </a:spcBef>
              <a:spcAft>
                <a:spcPts val="200"/>
              </a:spcAft>
              <a:buFont typeface="Wingdings" pitchFamily="-112" charset="2"/>
              <a:buChar char="§"/>
              <a:defRPr/>
            </a:pPr>
            <a:r>
              <a:rPr lang="en-US" sz="1400" dirty="0">
                <a:effectLst>
                  <a:outerShdw blurRad="38100" dist="38100" dir="2700000" algn="tl">
                    <a:srgbClr val="C0C0C0"/>
                  </a:outerShdw>
                </a:effectLst>
                <a:ea typeface="ＭＳ Ｐゴシック" pitchFamily="-112" charset="-128"/>
              </a:rPr>
              <a:t>http://josiahmanson.com/research/cardinality_constrained/</a:t>
            </a:r>
            <a:endParaRPr lang="en-US" sz="1400" dirty="0" smtClean="0">
              <a:solidFill>
                <a:schemeClr val="tx1"/>
              </a:solidFill>
              <a:effectLst>
                <a:outerShdw blurRad="38100" dist="38100" dir="2700000" algn="tl">
                  <a:srgbClr val="C0C0C0"/>
                </a:outerShdw>
              </a:effectLst>
              <a:ea typeface="ＭＳ Ｐゴシック" pitchFamily="-112" charset="-128"/>
            </a:endParaRPr>
          </a:p>
        </p:txBody>
      </p:sp>
    </p:spTree>
    <p:extLst>
      <p:ext uri="{BB962C8B-B14F-4D97-AF65-F5344CB8AC3E}">
        <p14:creationId xmlns:p14="http://schemas.microsoft.com/office/powerpoint/2010/main" xmlns="" val="372986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9136" y="2021324"/>
            <a:ext cx="2717464"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Mipmapping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100513" y="686223"/>
            <a:ext cx="2757487" cy="331702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p:nvCxnSpPr>
        <p:spPr>
          <a:xfrm flipV="1">
            <a:off x="2362200" y="2402324"/>
            <a:ext cx="2362200" cy="7620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3876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9136" y="2021324"/>
            <a:ext cx="2717464"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Mipmapping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100513" y="686223"/>
            <a:ext cx="2757486" cy="331702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p:nvCxnSpPr>
        <p:spPr>
          <a:xfrm flipV="1">
            <a:off x="2362200" y="2402324"/>
            <a:ext cx="2362200" cy="7620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5326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9136" y="2021324"/>
            <a:ext cx="2717464"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Mipmapping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100513" y="686223"/>
            <a:ext cx="2757486" cy="331702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p:nvCxnSpPr>
        <p:spPr>
          <a:xfrm flipV="1">
            <a:off x="2362200" y="2402324"/>
            <a:ext cx="2362200" cy="7620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0271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9136" y="2021324"/>
            <a:ext cx="2717464"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9" name="Text Box 10"/>
          <p:cNvSpPr txBox="1">
            <a:spLocks noChangeArrowheads="1"/>
          </p:cNvSpPr>
          <p:nvPr/>
        </p:nvSpPr>
        <p:spPr bwMode="auto">
          <a:xfrm>
            <a:off x="295275" y="152400"/>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Mipmapping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100513" y="686223"/>
            <a:ext cx="2757486" cy="331702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p:nvCxnSpPr>
        <p:spPr>
          <a:xfrm flipV="1">
            <a:off x="2362200" y="2402324"/>
            <a:ext cx="2362200" cy="7620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95443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141313"/>
      </a:dk1>
      <a:lt1>
        <a:srgbClr val="787972"/>
      </a:lt1>
      <a:dk2>
        <a:srgbClr val="FFEDD6"/>
      </a:dk2>
      <a:lt2>
        <a:srgbClr val="96714E"/>
      </a:lt2>
      <a:accent1>
        <a:srgbClr val="F5BF66"/>
      </a:accent1>
      <a:accent2>
        <a:srgbClr val="D74820"/>
      </a:accent2>
      <a:accent3>
        <a:srgbClr val="58453A"/>
      </a:accent3>
      <a:accent4>
        <a:srgbClr val="FFFFFE"/>
      </a:accent4>
      <a:accent5>
        <a:srgbClr val="F6C066"/>
      </a:accent5>
      <a:accent6>
        <a:srgbClr val="D84820"/>
      </a:accent6>
      <a:hlink>
        <a:srgbClr val="FFFFFE"/>
      </a:hlink>
      <a:folHlink>
        <a:srgbClr val="76777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3803</TotalTime>
  <Words>2048</Words>
  <Application>Microsoft Office PowerPoint</Application>
  <PresentationFormat>Custom</PresentationFormat>
  <Paragraphs>200</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Overby</dc:creator>
  <cp:lastModifiedBy>Josiah</cp:lastModifiedBy>
  <cp:revision>286</cp:revision>
  <cp:lastPrinted>2013-07-17T08:15:16Z</cp:lastPrinted>
  <dcterms:created xsi:type="dcterms:W3CDTF">2012-02-14T22:43:59Z</dcterms:created>
  <dcterms:modified xsi:type="dcterms:W3CDTF">2013-07-18T05:46:40Z</dcterms:modified>
</cp:coreProperties>
</file>